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261" r:id="rId2"/>
    <p:sldId id="262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8B9"/>
    <a:srgbClr val="4867B0"/>
    <a:srgbClr val="A8509E"/>
    <a:srgbClr val="49A74C"/>
    <a:srgbClr val="DCD731"/>
    <a:srgbClr val="EA646A"/>
    <a:srgbClr val="C4D1E4"/>
    <a:srgbClr val="F7941D"/>
    <a:srgbClr val="2B8A84"/>
    <a:srgbClr val="5D4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71" autoAdjust="0"/>
    <p:restoredTop sz="90000" autoAdjust="0"/>
  </p:normalViewPr>
  <p:slideViewPr>
    <p:cSldViewPr snapToGrid="0">
      <p:cViewPr varScale="1">
        <p:scale>
          <a:sx n="104" d="100"/>
          <a:sy n="104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/>
      <dgm:spPr/>
      <dgm:t>
        <a:bodyPr/>
        <a:lstStyle/>
        <a:p>
          <a:r>
            <a:rPr lang="en-US" dirty="0" smtClean="0"/>
            <a:t>Matrix</a:t>
          </a:r>
          <a:r>
            <a:rPr lang="en-US" baseline="0" dirty="0" smtClean="0"/>
            <a:t> main resources into one core project team.  One team with one goal.</a:t>
          </a:r>
          <a:endParaRPr lang="en-US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/>
      <dgm:spPr/>
      <dgm:t>
        <a:bodyPr/>
        <a:lstStyle/>
        <a:p>
          <a:r>
            <a:rPr lang="en-US" dirty="0" smtClean="0"/>
            <a:t>Team members and vendors were given access to toolset.  Jira, Confluence, and Slack</a:t>
          </a:r>
          <a:endParaRPr lang="en-US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/>
      <dgm:spPr/>
      <dgm:t>
        <a:bodyPr/>
        <a:lstStyle/>
        <a:p>
          <a:r>
            <a:rPr lang="en-US" dirty="0" smtClean="0"/>
            <a:t>Streamlined communication and meetings to keep working groups focused.  Communicated roles and responsibilities.</a:t>
          </a:r>
          <a:endParaRPr lang="en-US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/>
      <dgm:spPr/>
      <dgm:t>
        <a:bodyPr/>
        <a:lstStyle/>
        <a:p>
          <a:r>
            <a:rPr lang="en-US" dirty="0" smtClean="0"/>
            <a:t>Removed as many roadblocks as we could for the team.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ECAF-6B4C-4C84-860E-5393EAF1B070}" type="pres">
      <dgm:prSet presAssocID="{06A09D2C-8F74-4701-9086-C436276D88E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1900" dirty="0" smtClean="0"/>
            <a:t>Maximo Development environment is now online.</a:t>
          </a:r>
          <a:endParaRPr lang="en-US" sz="19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1900" dirty="0" smtClean="0"/>
            <a:t>Spatial configuration has started in DEV</a:t>
          </a:r>
          <a:endParaRPr lang="en-US" sz="19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1900" dirty="0" smtClean="0"/>
            <a:t>Most</a:t>
          </a:r>
          <a:r>
            <a:rPr lang="en-US" sz="1900" baseline="0" dirty="0" smtClean="0"/>
            <a:t> integrations have been validated in DEV</a:t>
          </a:r>
          <a:endParaRPr lang="en-US" sz="19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2000" dirty="0" smtClean="0"/>
            <a:t>Spatial/GIS configuration will continue in DEV.</a:t>
          </a:r>
          <a:endParaRPr lang="en-US" sz="20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2000" dirty="0" smtClean="0"/>
            <a:t>Onboard team members in toolset.  (basic training)</a:t>
          </a:r>
          <a:endParaRPr lang="en-US" sz="20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2000" dirty="0" smtClean="0"/>
            <a:t>Analyze risk log and develop mitigation plans</a:t>
          </a:r>
          <a:endParaRPr lang="en-US" sz="20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 custT="1"/>
      <dgm:spPr/>
      <dgm:t>
        <a:bodyPr/>
        <a:lstStyle/>
        <a:p>
          <a:r>
            <a:rPr lang="en-US" sz="2000" dirty="0" smtClean="0"/>
            <a:t>Begin work on Maximo TEST environment</a:t>
          </a:r>
          <a:endParaRPr lang="en-US" sz="2000" dirty="0"/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4" custLinFactNeighborX="0" custLinFactNeighborY="1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ECAF-6B4C-4C84-860E-5393EAF1B070}" type="pres">
      <dgm:prSet presAssocID="{06A09D2C-8F74-4701-9086-C436276D88E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2000" dirty="0" smtClean="0"/>
            <a:t>Increase the pace for our vendors. Define vendor tasks and fine tune their schedule</a:t>
          </a:r>
          <a:endParaRPr lang="en-US" sz="20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2000" dirty="0" smtClean="0"/>
            <a:t>Start to layout User Acceptance Test plans</a:t>
          </a:r>
          <a:endParaRPr lang="en-US" sz="20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2000" dirty="0" smtClean="0"/>
            <a:t>Begin to fine tune our schedule based on the complete body of work</a:t>
          </a:r>
          <a:endParaRPr lang="en-US" sz="20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6491" y="14763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342959"/>
        <a:ext cx="683626" cy="292983"/>
      </dsp:txXfrm>
    </dsp:sp>
    <dsp:sp modelId="{B095CD4D-9CCC-4F4E-9A50-2CA2F3C16DF6}">
      <dsp:nvSpPr>
        <dsp:cNvPr id="0" name=""/>
        <dsp:cNvSpPr/>
      </dsp:nvSpPr>
      <dsp:spPr>
        <a:xfrm rot="5400000">
          <a:off x="3687603" y="-3002829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Matrix</a:t>
          </a:r>
          <a:r>
            <a:rPr lang="en-US" sz="1900" kern="1200" baseline="0" dirty="0" smtClean="0"/>
            <a:t> main resources into one core project team.  One team with one goal.</a:t>
          </a:r>
          <a:endParaRPr lang="en-US" sz="1900" kern="1200" dirty="0"/>
        </a:p>
      </dsp:txBody>
      <dsp:txXfrm rot="-5400000">
        <a:off x="683627" y="32135"/>
        <a:ext cx="6611761" cy="572820"/>
      </dsp:txXfrm>
    </dsp:sp>
    <dsp:sp modelId="{D806A500-7A9D-48CB-8ACF-3FB924316CC8}">
      <dsp:nvSpPr>
        <dsp:cNvPr id="0" name=""/>
        <dsp:cNvSpPr/>
      </dsp:nvSpPr>
      <dsp:spPr>
        <a:xfrm rot="5400000">
          <a:off x="-146491" y="97280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168124"/>
        <a:ext cx="683626" cy="292983"/>
      </dsp:txXfrm>
    </dsp:sp>
    <dsp:sp modelId="{EEC2DC9F-BABA-482B-BB50-56BA60CE0775}">
      <dsp:nvSpPr>
        <dsp:cNvPr id="0" name=""/>
        <dsp:cNvSpPr/>
      </dsp:nvSpPr>
      <dsp:spPr>
        <a:xfrm rot="5400000">
          <a:off x="3687603" y="-2177664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Team members and vendors were given access to toolset.  Jira, Confluence, and Slack</a:t>
          </a:r>
          <a:endParaRPr lang="en-US" sz="1900" kern="1200" dirty="0"/>
        </a:p>
      </dsp:txBody>
      <dsp:txXfrm rot="-5400000">
        <a:off x="683627" y="857300"/>
        <a:ext cx="6611761" cy="572820"/>
      </dsp:txXfrm>
    </dsp:sp>
    <dsp:sp modelId="{51D09EBD-A0B1-44C6-A954-4CE0E3ED2349}">
      <dsp:nvSpPr>
        <dsp:cNvPr id="0" name=""/>
        <dsp:cNvSpPr/>
      </dsp:nvSpPr>
      <dsp:spPr>
        <a:xfrm rot="5400000">
          <a:off x="-146491" y="179796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993289"/>
        <a:ext cx="683626" cy="292983"/>
      </dsp:txXfrm>
    </dsp:sp>
    <dsp:sp modelId="{B255AD5C-1560-401E-9DDC-0C93633BC2C7}">
      <dsp:nvSpPr>
        <dsp:cNvPr id="0" name=""/>
        <dsp:cNvSpPr/>
      </dsp:nvSpPr>
      <dsp:spPr>
        <a:xfrm rot="5400000">
          <a:off x="3687603" y="-1352499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Streamlined communication and meetings to keep working groups focused.  Communicated roles and responsibilities.</a:t>
          </a:r>
          <a:endParaRPr lang="en-US" sz="1900" kern="1200" dirty="0"/>
        </a:p>
      </dsp:txBody>
      <dsp:txXfrm rot="-5400000">
        <a:off x="683627" y="1682465"/>
        <a:ext cx="6611761" cy="572820"/>
      </dsp:txXfrm>
    </dsp:sp>
    <dsp:sp modelId="{6282058B-4FED-45DB-BF5D-24F5B25FEAEE}">
      <dsp:nvSpPr>
        <dsp:cNvPr id="0" name=""/>
        <dsp:cNvSpPr/>
      </dsp:nvSpPr>
      <dsp:spPr>
        <a:xfrm rot="5400000">
          <a:off x="-146491" y="262313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2818454"/>
        <a:ext cx="683626" cy="292983"/>
      </dsp:txXfrm>
    </dsp:sp>
    <dsp:sp modelId="{1770ECAF-6B4C-4C84-860E-5393EAF1B070}">
      <dsp:nvSpPr>
        <dsp:cNvPr id="0" name=""/>
        <dsp:cNvSpPr/>
      </dsp:nvSpPr>
      <dsp:spPr>
        <a:xfrm rot="5400000">
          <a:off x="3687603" y="-527333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Removed as many roadblocks as we could for the team.</a:t>
          </a:r>
          <a:endParaRPr lang="en-US" sz="1900" kern="1200" dirty="0"/>
        </a:p>
      </dsp:txBody>
      <dsp:txXfrm rot="-5400000">
        <a:off x="683627" y="2507631"/>
        <a:ext cx="6611761" cy="572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53403" y="15445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358996"/>
        <a:ext cx="715883" cy="306807"/>
      </dsp:txXfrm>
    </dsp:sp>
    <dsp:sp modelId="{B095CD4D-9CCC-4F4E-9A50-2CA2F3C16DF6}">
      <dsp:nvSpPr>
        <dsp:cNvPr id="0" name=""/>
        <dsp:cNvSpPr/>
      </dsp:nvSpPr>
      <dsp:spPr>
        <a:xfrm rot="5400000">
          <a:off x="3688755" y="-2971817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Maximo Development environment is now online.</a:t>
          </a:r>
          <a:endParaRPr lang="en-US" sz="1900" kern="1200" dirty="0"/>
        </a:p>
      </dsp:txBody>
      <dsp:txXfrm rot="-5400000">
        <a:off x="715884" y="33504"/>
        <a:ext cx="6578042" cy="599849"/>
      </dsp:txXfrm>
    </dsp:sp>
    <dsp:sp modelId="{D806A500-7A9D-48CB-8ACF-3FB924316CC8}">
      <dsp:nvSpPr>
        <dsp:cNvPr id="0" name=""/>
        <dsp:cNvSpPr/>
      </dsp:nvSpPr>
      <dsp:spPr>
        <a:xfrm rot="5400000">
          <a:off x="-153403" y="97103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175576"/>
        <a:ext cx="715883" cy="306807"/>
      </dsp:txXfrm>
    </dsp:sp>
    <dsp:sp modelId="{EEC2DC9F-BABA-482B-BB50-56BA60CE0775}">
      <dsp:nvSpPr>
        <dsp:cNvPr id="0" name=""/>
        <dsp:cNvSpPr/>
      </dsp:nvSpPr>
      <dsp:spPr>
        <a:xfrm rot="5400000">
          <a:off x="3688755" y="-215523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Spatial configuration has started in DEV</a:t>
          </a:r>
          <a:endParaRPr lang="en-US" sz="1900" kern="1200" dirty="0"/>
        </a:p>
      </dsp:txBody>
      <dsp:txXfrm rot="-5400000">
        <a:off x="715884" y="850083"/>
        <a:ext cx="6578042" cy="599849"/>
      </dsp:txXfrm>
    </dsp:sp>
    <dsp:sp modelId="{51D09EBD-A0B1-44C6-A954-4CE0E3ED2349}">
      <dsp:nvSpPr>
        <dsp:cNvPr id="0" name=""/>
        <dsp:cNvSpPr/>
      </dsp:nvSpPr>
      <dsp:spPr>
        <a:xfrm rot="5400000">
          <a:off x="-153403" y="1787616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992155"/>
        <a:ext cx="715883" cy="306807"/>
      </dsp:txXfrm>
    </dsp:sp>
    <dsp:sp modelId="{B255AD5C-1560-401E-9DDC-0C93633BC2C7}">
      <dsp:nvSpPr>
        <dsp:cNvPr id="0" name=""/>
        <dsp:cNvSpPr/>
      </dsp:nvSpPr>
      <dsp:spPr>
        <a:xfrm rot="5400000">
          <a:off x="3688755" y="-133865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Most</a:t>
          </a:r>
          <a:r>
            <a:rPr lang="en-US" sz="1900" kern="1200" baseline="0" dirty="0" smtClean="0"/>
            <a:t> integrations have been validated in DEV</a:t>
          </a:r>
          <a:endParaRPr lang="en-US" sz="1900" kern="1200" dirty="0"/>
        </a:p>
      </dsp:txBody>
      <dsp:txXfrm rot="-5400000">
        <a:off x="715884" y="1666663"/>
        <a:ext cx="6578042" cy="599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6491" y="14763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342959"/>
        <a:ext cx="683626" cy="292983"/>
      </dsp:txXfrm>
    </dsp:sp>
    <dsp:sp modelId="{B095CD4D-9CCC-4F4E-9A50-2CA2F3C16DF6}">
      <dsp:nvSpPr>
        <dsp:cNvPr id="0" name=""/>
        <dsp:cNvSpPr/>
      </dsp:nvSpPr>
      <dsp:spPr>
        <a:xfrm rot="5400000">
          <a:off x="3687603" y="-3002829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Spatial/GIS configuration will continue in DEV.</a:t>
          </a:r>
          <a:endParaRPr lang="en-US" sz="2000" kern="1200" dirty="0"/>
        </a:p>
      </dsp:txBody>
      <dsp:txXfrm rot="-5400000">
        <a:off x="683627" y="32135"/>
        <a:ext cx="6611761" cy="572820"/>
      </dsp:txXfrm>
    </dsp:sp>
    <dsp:sp modelId="{D806A500-7A9D-48CB-8ACF-3FB924316CC8}">
      <dsp:nvSpPr>
        <dsp:cNvPr id="0" name=""/>
        <dsp:cNvSpPr/>
      </dsp:nvSpPr>
      <dsp:spPr>
        <a:xfrm rot="5400000">
          <a:off x="-146491" y="97280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168124"/>
        <a:ext cx="683626" cy="292983"/>
      </dsp:txXfrm>
    </dsp:sp>
    <dsp:sp modelId="{EEC2DC9F-BABA-482B-BB50-56BA60CE0775}">
      <dsp:nvSpPr>
        <dsp:cNvPr id="0" name=""/>
        <dsp:cNvSpPr/>
      </dsp:nvSpPr>
      <dsp:spPr>
        <a:xfrm rot="5400000">
          <a:off x="3687603" y="-2167723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Onboard team members in toolset.  (basic training)</a:t>
          </a:r>
          <a:endParaRPr lang="en-US" sz="2000" kern="1200" dirty="0"/>
        </a:p>
      </dsp:txBody>
      <dsp:txXfrm rot="-5400000">
        <a:off x="683627" y="867241"/>
        <a:ext cx="6611761" cy="572820"/>
      </dsp:txXfrm>
    </dsp:sp>
    <dsp:sp modelId="{51D09EBD-A0B1-44C6-A954-4CE0E3ED2349}">
      <dsp:nvSpPr>
        <dsp:cNvPr id="0" name=""/>
        <dsp:cNvSpPr/>
      </dsp:nvSpPr>
      <dsp:spPr>
        <a:xfrm rot="5400000">
          <a:off x="-146491" y="179796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993289"/>
        <a:ext cx="683626" cy="292983"/>
      </dsp:txXfrm>
    </dsp:sp>
    <dsp:sp modelId="{B255AD5C-1560-401E-9DDC-0C93633BC2C7}">
      <dsp:nvSpPr>
        <dsp:cNvPr id="0" name=""/>
        <dsp:cNvSpPr/>
      </dsp:nvSpPr>
      <dsp:spPr>
        <a:xfrm rot="5400000">
          <a:off x="3687603" y="-1352499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Analyze risk log and develop mitigation plans</a:t>
          </a:r>
          <a:endParaRPr lang="en-US" sz="2000" kern="1200" dirty="0"/>
        </a:p>
      </dsp:txBody>
      <dsp:txXfrm rot="-5400000">
        <a:off x="683627" y="1682465"/>
        <a:ext cx="6611761" cy="572820"/>
      </dsp:txXfrm>
    </dsp:sp>
    <dsp:sp modelId="{6282058B-4FED-45DB-BF5D-24F5B25FEAEE}">
      <dsp:nvSpPr>
        <dsp:cNvPr id="0" name=""/>
        <dsp:cNvSpPr/>
      </dsp:nvSpPr>
      <dsp:spPr>
        <a:xfrm rot="5400000">
          <a:off x="-146491" y="262313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2818454"/>
        <a:ext cx="683626" cy="292983"/>
      </dsp:txXfrm>
    </dsp:sp>
    <dsp:sp modelId="{1770ECAF-6B4C-4C84-860E-5393EAF1B070}">
      <dsp:nvSpPr>
        <dsp:cNvPr id="0" name=""/>
        <dsp:cNvSpPr/>
      </dsp:nvSpPr>
      <dsp:spPr>
        <a:xfrm rot="5400000">
          <a:off x="3687603" y="-527333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Begin work on Maximo TEST environment</a:t>
          </a:r>
          <a:endParaRPr lang="en-US" sz="2000" kern="1200" dirty="0"/>
        </a:p>
      </dsp:txBody>
      <dsp:txXfrm rot="-5400000">
        <a:off x="683627" y="2507631"/>
        <a:ext cx="6611761" cy="5728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53403" y="15445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358996"/>
        <a:ext cx="715883" cy="306807"/>
      </dsp:txXfrm>
    </dsp:sp>
    <dsp:sp modelId="{B095CD4D-9CCC-4F4E-9A50-2CA2F3C16DF6}">
      <dsp:nvSpPr>
        <dsp:cNvPr id="0" name=""/>
        <dsp:cNvSpPr/>
      </dsp:nvSpPr>
      <dsp:spPr>
        <a:xfrm rot="5400000">
          <a:off x="3688755" y="-2971817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Increase the pace for our vendors. Define vendor tasks and fine tune their schedule</a:t>
          </a:r>
          <a:endParaRPr lang="en-US" sz="2000" kern="1200" dirty="0"/>
        </a:p>
      </dsp:txBody>
      <dsp:txXfrm rot="-5400000">
        <a:off x="715884" y="33504"/>
        <a:ext cx="6578042" cy="599849"/>
      </dsp:txXfrm>
    </dsp:sp>
    <dsp:sp modelId="{D806A500-7A9D-48CB-8ACF-3FB924316CC8}">
      <dsp:nvSpPr>
        <dsp:cNvPr id="0" name=""/>
        <dsp:cNvSpPr/>
      </dsp:nvSpPr>
      <dsp:spPr>
        <a:xfrm rot="5400000">
          <a:off x="-153403" y="97103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175576"/>
        <a:ext cx="715883" cy="306807"/>
      </dsp:txXfrm>
    </dsp:sp>
    <dsp:sp modelId="{EEC2DC9F-BABA-482B-BB50-56BA60CE0775}">
      <dsp:nvSpPr>
        <dsp:cNvPr id="0" name=""/>
        <dsp:cNvSpPr/>
      </dsp:nvSpPr>
      <dsp:spPr>
        <a:xfrm rot="5400000">
          <a:off x="3688755" y="-215523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Start to layout User Acceptance Test plans</a:t>
          </a:r>
          <a:endParaRPr lang="en-US" sz="2000" kern="1200" dirty="0"/>
        </a:p>
      </dsp:txBody>
      <dsp:txXfrm rot="-5400000">
        <a:off x="715884" y="850083"/>
        <a:ext cx="6578042" cy="599849"/>
      </dsp:txXfrm>
    </dsp:sp>
    <dsp:sp modelId="{51D09EBD-A0B1-44C6-A954-4CE0E3ED2349}">
      <dsp:nvSpPr>
        <dsp:cNvPr id="0" name=""/>
        <dsp:cNvSpPr/>
      </dsp:nvSpPr>
      <dsp:spPr>
        <a:xfrm rot="5400000">
          <a:off x="-153403" y="1787616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992155"/>
        <a:ext cx="715883" cy="306807"/>
      </dsp:txXfrm>
    </dsp:sp>
    <dsp:sp modelId="{B255AD5C-1560-401E-9DDC-0C93633BC2C7}">
      <dsp:nvSpPr>
        <dsp:cNvPr id="0" name=""/>
        <dsp:cNvSpPr/>
      </dsp:nvSpPr>
      <dsp:spPr>
        <a:xfrm rot="5400000">
          <a:off x="3688755" y="-133865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Begin to fine tune our schedule based on the complete body of work</a:t>
          </a:r>
          <a:endParaRPr lang="en-US" sz="2000" kern="1200" dirty="0"/>
        </a:p>
      </dsp:txBody>
      <dsp:txXfrm rot="-5400000">
        <a:off x="715884" y="1666663"/>
        <a:ext cx="6578042" cy="599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73F4A-B9FD-4BBC-9275-D3BBBFEF0334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C029-F252-49B4-9155-A90C9408CB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840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2C029-F252-49B4-9155-A90C9408CB7D}" type="slidenum">
              <a:rPr lang="en-IN" smtClean="0"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895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2C029-F252-49B4-9155-A90C9408CB7D}" type="slidenum">
              <a:rPr lang="en-IN" smtClean="0"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322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682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276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31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396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83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54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755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985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68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62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64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431D-F45A-4464-BF8E-4B3916686B9E}" type="datetimeFigureOut">
              <a:rPr lang="en-IN" smtClean="0"/>
              <a:t>31-05-2022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598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7"/>
            <a:ext cx="9144000" cy="6850505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227012" y="1381990"/>
            <a:ext cx="8689976" cy="4094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SASD Maximo Ecosystem Upgrade</a:t>
            </a:r>
          </a:p>
          <a:p>
            <a:pPr algn="ctr"/>
            <a:r>
              <a:rPr lang="en-US" sz="54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Initiative – 166</a:t>
            </a:r>
          </a:p>
          <a:p>
            <a:pPr algn="ctr"/>
            <a:endParaRPr lang="en-US" sz="5400" dirty="0">
              <a:solidFill>
                <a:srgbClr val="1688B9"/>
              </a:solidFill>
              <a:latin typeface="Century Schoolbook" panose="02040604050505020304" pitchFamily="18" charset="0"/>
            </a:endParaRPr>
          </a:p>
          <a:p>
            <a:pPr algn="ctr"/>
            <a:r>
              <a:rPr lang="en-US" sz="32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06/01/2022 Status Meeting</a:t>
            </a:r>
            <a:endParaRPr lang="en-US" sz="3200" dirty="0">
              <a:solidFill>
                <a:srgbClr val="1688B9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3EE81631-A756-4121-9562-8EA9733C8F11}"/>
              </a:ext>
            </a:extLst>
          </p:cNvPr>
          <p:cNvSpPr txBox="1">
            <a:spLocks/>
          </p:cNvSpPr>
          <p:nvPr/>
        </p:nvSpPr>
        <p:spPr>
          <a:xfrm>
            <a:off x="381373" y="369652"/>
            <a:ext cx="8368363" cy="44685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0" kern="1200" baseline="0">
                <a:solidFill>
                  <a:schemeClr val="bg1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chemeClr val="accent1"/>
                </a:solidFill>
                <a:latin typeface="Roboto"/>
              </a:rPr>
              <a:t>Agenda</a:t>
            </a:r>
            <a:r>
              <a:rPr lang="en-US" b="1" dirty="0">
                <a:solidFill>
                  <a:schemeClr val="accent1"/>
                </a:solidFill>
                <a:latin typeface="Roboto"/>
              </a:rPr>
              <a:t> </a:t>
            </a:r>
            <a:endParaRPr lang="en-US" dirty="0">
              <a:solidFill>
                <a:schemeClr val="accent1"/>
              </a:solidFill>
              <a:latin typeface="Roboto"/>
            </a:endParaRP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BE4056C4-C6AC-4CC3-8117-D31ABF5DE72E}"/>
              </a:ext>
            </a:extLst>
          </p:cNvPr>
          <p:cNvSpPr txBox="1">
            <a:spLocks/>
          </p:cNvSpPr>
          <p:nvPr/>
        </p:nvSpPr>
        <p:spPr>
          <a:xfrm>
            <a:off x="358637" y="244917"/>
            <a:ext cx="8368363" cy="409459"/>
          </a:xfrm>
          <a:prstGeom prst="rect">
            <a:avLst/>
          </a:prstGeom>
        </p:spPr>
        <p:txBody>
          <a:bodyPr lIns="0" tIns="0" rIns="0" bIns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262626">
                  <a:lumMod val="75000"/>
                  <a:lumOff val="25000"/>
                </a:srgbClr>
              </a:solidFill>
              <a:latin typeface="Roboto"/>
            </a:endParaRPr>
          </a:p>
        </p:txBody>
      </p:sp>
      <p:sp>
        <p:nvSpPr>
          <p:cNvPr id="24" name="Inhaltsplatzhalter 4">
            <a:extLst>
              <a:ext uri="{FF2B5EF4-FFF2-40B4-BE49-F238E27FC236}">
                <a16:creationId xmlns:a16="http://schemas.microsoft.com/office/drawing/2014/main" id="{52C4BE5B-65FF-4286-BBE9-F05EF29829CB}"/>
              </a:ext>
            </a:extLst>
          </p:cNvPr>
          <p:cNvSpPr txBox="1">
            <a:spLocks/>
          </p:cNvSpPr>
          <p:nvPr/>
        </p:nvSpPr>
        <p:spPr>
          <a:xfrm>
            <a:off x="989949" y="1285747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True scope of this project.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Inhaltsplatzhalter 4">
            <a:extLst>
              <a:ext uri="{FF2B5EF4-FFF2-40B4-BE49-F238E27FC236}">
                <a16:creationId xmlns:a16="http://schemas.microsoft.com/office/drawing/2014/main" id="{9247289B-F1CE-436F-B5D5-61BD9BF1F713}"/>
              </a:ext>
            </a:extLst>
          </p:cNvPr>
          <p:cNvSpPr txBox="1">
            <a:spLocks/>
          </p:cNvSpPr>
          <p:nvPr/>
        </p:nvSpPr>
        <p:spPr>
          <a:xfrm>
            <a:off x="989949" y="2158169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Last 30 days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Inhaltsplatzhalter 4">
            <a:extLst>
              <a:ext uri="{FF2B5EF4-FFF2-40B4-BE49-F238E27FC236}">
                <a16:creationId xmlns:a16="http://schemas.microsoft.com/office/drawing/2014/main" id="{D92A6878-296D-4677-A21E-E84C172D51BD}"/>
              </a:ext>
            </a:extLst>
          </p:cNvPr>
          <p:cNvSpPr txBox="1">
            <a:spLocks/>
          </p:cNvSpPr>
          <p:nvPr/>
        </p:nvSpPr>
        <p:spPr>
          <a:xfrm>
            <a:off x="989949" y="3030591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Next 30 days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Inhaltsplatzhalter 4">
            <a:extLst>
              <a:ext uri="{FF2B5EF4-FFF2-40B4-BE49-F238E27FC236}">
                <a16:creationId xmlns:a16="http://schemas.microsoft.com/office/drawing/2014/main" id="{DEDFD104-6F36-4157-8006-DD25B8259826}"/>
              </a:ext>
            </a:extLst>
          </p:cNvPr>
          <p:cNvSpPr txBox="1">
            <a:spLocks/>
          </p:cNvSpPr>
          <p:nvPr/>
        </p:nvSpPr>
        <p:spPr>
          <a:xfrm>
            <a:off x="989949" y="3903013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Risk Log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Inhaltsplatzhalter 4">
            <a:extLst>
              <a:ext uri="{FF2B5EF4-FFF2-40B4-BE49-F238E27FC236}">
                <a16:creationId xmlns:a16="http://schemas.microsoft.com/office/drawing/2014/main" id="{46C2478C-31C7-461B-A148-AFA74522AE99}"/>
              </a:ext>
            </a:extLst>
          </p:cNvPr>
          <p:cNvSpPr txBox="1">
            <a:spLocks/>
          </p:cNvSpPr>
          <p:nvPr/>
        </p:nvSpPr>
        <p:spPr>
          <a:xfrm>
            <a:off x="999322" y="4796813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Schedule?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D7753D9-612C-491F-A63A-449842C9653D}"/>
              </a:ext>
            </a:extLst>
          </p:cNvPr>
          <p:cNvSpPr/>
          <p:nvPr/>
        </p:nvSpPr>
        <p:spPr>
          <a:xfrm flipH="1">
            <a:off x="376292" y="1182228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1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8E414AD-5CE8-4A12-8940-731B79A13399}"/>
              </a:ext>
            </a:extLst>
          </p:cNvPr>
          <p:cNvSpPr/>
          <p:nvPr/>
        </p:nvSpPr>
        <p:spPr>
          <a:xfrm flipH="1">
            <a:off x="376292" y="4693293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5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4FACC96-EB52-4F85-B994-6551E77C3F2E}"/>
              </a:ext>
            </a:extLst>
          </p:cNvPr>
          <p:cNvSpPr/>
          <p:nvPr/>
        </p:nvSpPr>
        <p:spPr>
          <a:xfrm flipH="1">
            <a:off x="376292" y="2054650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B86FD0A-3048-4951-874D-BE4774C6D6D4}"/>
              </a:ext>
            </a:extLst>
          </p:cNvPr>
          <p:cNvSpPr/>
          <p:nvPr/>
        </p:nvSpPr>
        <p:spPr>
          <a:xfrm flipH="1">
            <a:off x="376292" y="2927072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86B0551-B14A-4604-8D56-87590B81AFA5}"/>
              </a:ext>
            </a:extLst>
          </p:cNvPr>
          <p:cNvSpPr/>
          <p:nvPr/>
        </p:nvSpPr>
        <p:spPr>
          <a:xfrm flipH="1">
            <a:off x="376292" y="3799493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8E414AD-5CE8-4A12-8940-731B79A13399}"/>
              </a:ext>
            </a:extLst>
          </p:cNvPr>
          <p:cNvSpPr/>
          <p:nvPr/>
        </p:nvSpPr>
        <p:spPr>
          <a:xfrm flipH="1">
            <a:off x="376292" y="5587093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 smtClean="0">
                <a:solidFill>
                  <a:srgbClr val="FFFFFF"/>
                </a:solidFill>
                <a:latin typeface="Roboto"/>
              </a:rPr>
              <a:t>6</a:t>
            </a:r>
            <a:endParaRPr lang="en-US" sz="2000" b="1" kern="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41" name="Inhaltsplatzhalter 4">
            <a:extLst>
              <a:ext uri="{FF2B5EF4-FFF2-40B4-BE49-F238E27FC236}">
                <a16:creationId xmlns:a16="http://schemas.microsoft.com/office/drawing/2014/main" id="{46C2478C-31C7-461B-A148-AFA74522AE99}"/>
              </a:ext>
            </a:extLst>
          </p:cNvPr>
          <p:cNvSpPr txBox="1">
            <a:spLocks/>
          </p:cNvSpPr>
          <p:nvPr/>
        </p:nvSpPr>
        <p:spPr>
          <a:xfrm>
            <a:off x="999322" y="5698359"/>
            <a:ext cx="3324268" cy="3411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Q&amp;A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32" grpId="0" animBg="1"/>
      <p:bldP spid="33" grpId="0" animBg="1"/>
      <p:bldP spid="34" grpId="0" animBg="1"/>
      <p:bldP spid="36" grpId="0" animBg="1"/>
      <p:bldP spid="38" grpId="0" animBg="1"/>
      <p:bldP spid="2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1EC037B6-6054-4657-A577-3249EE2F99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Hexagon 67">
            <a:extLst>
              <a:ext uri="{FF2B5EF4-FFF2-40B4-BE49-F238E27FC236}">
                <a16:creationId xmlns:a16="http://schemas.microsoft.com/office/drawing/2014/main" id="{A1B3CF89-EF29-4CD9-ABFA-C6B0C135F245}"/>
              </a:ext>
            </a:extLst>
          </p:cNvPr>
          <p:cNvSpPr/>
          <p:nvPr/>
        </p:nvSpPr>
        <p:spPr>
          <a:xfrm rot="5400000">
            <a:off x="3661572" y="178994"/>
            <a:ext cx="2384701" cy="205577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CD0AD9B-40A5-4412-A2D2-4319DFE85505}"/>
              </a:ext>
            </a:extLst>
          </p:cNvPr>
          <p:cNvSpPr txBox="1"/>
          <p:nvPr/>
        </p:nvSpPr>
        <p:spPr>
          <a:xfrm>
            <a:off x="6001353" y="157238"/>
            <a:ext cx="30231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ankGothic Md BT" panose="020B0807020203060204" pitchFamily="34" charset="0"/>
              </a:rPr>
              <a:t>Initiative-166</a:t>
            </a:r>
          </a:p>
          <a:p>
            <a:pPr algn="ctr"/>
            <a:r>
              <a:rPr lang="en-US" sz="3200" dirty="0">
                <a:latin typeface="BankGothic Md BT" panose="020B0807020203060204" pitchFamily="34" charset="0"/>
              </a:rPr>
              <a:t>i</a:t>
            </a:r>
            <a:r>
              <a:rPr lang="en-US" sz="3200" dirty="0" smtClean="0">
                <a:latin typeface="BankGothic Md BT" panose="020B0807020203060204" pitchFamily="34" charset="0"/>
              </a:rPr>
              <a:t>s not just Maximo</a:t>
            </a:r>
            <a:endParaRPr lang="en-IN" sz="2800" dirty="0">
              <a:latin typeface="BankGothic Md BT" panose="020B0807020203060204" pitchFamily="34" charset="0"/>
            </a:endParaRPr>
          </a:p>
        </p:txBody>
      </p:sp>
      <p:sp>
        <p:nvSpPr>
          <p:cNvPr id="60" name="Hexagon 59">
            <a:extLst>
              <a:ext uri="{FF2B5EF4-FFF2-40B4-BE49-F238E27FC236}">
                <a16:creationId xmlns:a16="http://schemas.microsoft.com/office/drawing/2014/main" id="{8268A9A6-94B2-4EE5-B339-52D51E62C954}"/>
              </a:ext>
            </a:extLst>
          </p:cNvPr>
          <p:cNvSpPr/>
          <p:nvPr/>
        </p:nvSpPr>
        <p:spPr>
          <a:xfrm rot="5400000">
            <a:off x="2459612" y="2352694"/>
            <a:ext cx="2352890" cy="202835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2" name="Hexagon 61">
            <a:extLst>
              <a:ext uri="{FF2B5EF4-FFF2-40B4-BE49-F238E27FC236}">
                <a16:creationId xmlns:a16="http://schemas.microsoft.com/office/drawing/2014/main" id="{FB02D15A-A4D8-4A94-82B5-B8A0813595C1}"/>
              </a:ext>
            </a:extLst>
          </p:cNvPr>
          <p:cNvSpPr/>
          <p:nvPr/>
        </p:nvSpPr>
        <p:spPr>
          <a:xfrm rot="5400000">
            <a:off x="3955240" y="420342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9" name="Hexagon 68">
            <a:extLst>
              <a:ext uri="{FF2B5EF4-FFF2-40B4-BE49-F238E27FC236}">
                <a16:creationId xmlns:a16="http://schemas.microsoft.com/office/drawing/2014/main" id="{1A575D41-AE0F-4F76-A9EE-BB807FE86E44}"/>
              </a:ext>
            </a:extLst>
          </p:cNvPr>
          <p:cNvSpPr/>
          <p:nvPr/>
        </p:nvSpPr>
        <p:spPr>
          <a:xfrm rot="5400000">
            <a:off x="4668136" y="2401908"/>
            <a:ext cx="2384701" cy="2055776"/>
          </a:xfrm>
          <a:prstGeom prst="hexagon">
            <a:avLst/>
          </a:prstGeom>
          <a:solidFill>
            <a:srgbClr val="49A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3" name="Hexagon 62">
            <a:extLst>
              <a:ext uri="{FF2B5EF4-FFF2-40B4-BE49-F238E27FC236}">
                <a16:creationId xmlns:a16="http://schemas.microsoft.com/office/drawing/2014/main" id="{EECBD90C-D906-4A59-BBC7-5557BF0C6190}"/>
              </a:ext>
            </a:extLst>
          </p:cNvPr>
          <p:cNvSpPr/>
          <p:nvPr/>
        </p:nvSpPr>
        <p:spPr>
          <a:xfrm rot="5400000">
            <a:off x="4954579" y="2652199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1" name="Hexagon 70">
            <a:extLst>
              <a:ext uri="{FF2B5EF4-FFF2-40B4-BE49-F238E27FC236}">
                <a16:creationId xmlns:a16="http://schemas.microsoft.com/office/drawing/2014/main" id="{3CD6E606-5847-41C8-8555-5C9D1BDD94F0}"/>
              </a:ext>
            </a:extLst>
          </p:cNvPr>
          <p:cNvSpPr/>
          <p:nvPr/>
        </p:nvSpPr>
        <p:spPr>
          <a:xfrm rot="5400000">
            <a:off x="3640248" y="4455102"/>
            <a:ext cx="2384701" cy="2055776"/>
          </a:xfrm>
          <a:prstGeom prst="hexagon">
            <a:avLst/>
          </a:prstGeom>
          <a:solidFill>
            <a:srgbClr val="1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4" name="Hexagon 63">
            <a:extLst>
              <a:ext uri="{FF2B5EF4-FFF2-40B4-BE49-F238E27FC236}">
                <a16:creationId xmlns:a16="http://schemas.microsoft.com/office/drawing/2014/main" id="{F4C63431-A0C6-4857-A361-EA2145CA8B62}"/>
              </a:ext>
            </a:extLst>
          </p:cNvPr>
          <p:cNvSpPr/>
          <p:nvPr/>
        </p:nvSpPr>
        <p:spPr>
          <a:xfrm rot="5400000">
            <a:off x="3926690" y="4727467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2" name="Hexagon 71">
            <a:extLst>
              <a:ext uri="{FF2B5EF4-FFF2-40B4-BE49-F238E27FC236}">
                <a16:creationId xmlns:a16="http://schemas.microsoft.com/office/drawing/2014/main" id="{038394DF-B063-4AE5-90F8-2AD9EFC3B593}"/>
              </a:ext>
            </a:extLst>
          </p:cNvPr>
          <p:cNvSpPr/>
          <p:nvPr/>
        </p:nvSpPr>
        <p:spPr>
          <a:xfrm rot="5400000">
            <a:off x="1181539" y="4455102"/>
            <a:ext cx="2384701" cy="2055776"/>
          </a:xfrm>
          <a:prstGeom prst="hexagon">
            <a:avLst/>
          </a:prstGeom>
          <a:solidFill>
            <a:srgbClr val="486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5" name="Hexagon 64">
            <a:extLst>
              <a:ext uri="{FF2B5EF4-FFF2-40B4-BE49-F238E27FC236}">
                <a16:creationId xmlns:a16="http://schemas.microsoft.com/office/drawing/2014/main" id="{EEFE5C5D-5F57-44E4-8609-CA69FBF5900A}"/>
              </a:ext>
            </a:extLst>
          </p:cNvPr>
          <p:cNvSpPr/>
          <p:nvPr/>
        </p:nvSpPr>
        <p:spPr>
          <a:xfrm rot="5400000">
            <a:off x="1482206" y="4700080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4867B0"/>
              </a:solidFill>
            </a:endParaRPr>
          </a:p>
        </p:txBody>
      </p:sp>
      <p:sp>
        <p:nvSpPr>
          <p:cNvPr id="73" name="Hexagon 72">
            <a:extLst>
              <a:ext uri="{FF2B5EF4-FFF2-40B4-BE49-F238E27FC236}">
                <a16:creationId xmlns:a16="http://schemas.microsoft.com/office/drawing/2014/main" id="{20FA0336-FD5A-4E23-A0B2-23705734FA18}"/>
              </a:ext>
            </a:extLst>
          </p:cNvPr>
          <p:cNvSpPr/>
          <p:nvPr/>
        </p:nvSpPr>
        <p:spPr>
          <a:xfrm rot="5400000">
            <a:off x="126450" y="2376141"/>
            <a:ext cx="2384701" cy="2055776"/>
          </a:xfrm>
          <a:prstGeom prst="hexagon">
            <a:avLst/>
          </a:prstGeom>
          <a:solidFill>
            <a:srgbClr val="A85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7" name="Hexagon 66">
            <a:extLst>
              <a:ext uri="{FF2B5EF4-FFF2-40B4-BE49-F238E27FC236}">
                <a16:creationId xmlns:a16="http://schemas.microsoft.com/office/drawing/2014/main" id="{BEC1FCD3-04D2-440B-80C6-42FE67D382B3}"/>
              </a:ext>
            </a:extLst>
          </p:cNvPr>
          <p:cNvSpPr/>
          <p:nvPr/>
        </p:nvSpPr>
        <p:spPr>
          <a:xfrm rot="5400000">
            <a:off x="406419" y="2613412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4" name="Hexagon 73">
            <a:extLst>
              <a:ext uri="{FF2B5EF4-FFF2-40B4-BE49-F238E27FC236}">
                <a16:creationId xmlns:a16="http://schemas.microsoft.com/office/drawing/2014/main" id="{02007D29-6128-4114-AB8D-37BCCCC6A6B9}"/>
              </a:ext>
            </a:extLst>
          </p:cNvPr>
          <p:cNvSpPr/>
          <p:nvPr/>
        </p:nvSpPr>
        <p:spPr>
          <a:xfrm rot="5400000">
            <a:off x="1180417" y="202945"/>
            <a:ext cx="2384701" cy="2055776"/>
          </a:xfrm>
          <a:prstGeom prst="hexagon">
            <a:avLst/>
          </a:prstGeom>
          <a:solidFill>
            <a:srgbClr val="EA6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6" name="Hexagon 65">
            <a:extLst>
              <a:ext uri="{FF2B5EF4-FFF2-40B4-BE49-F238E27FC236}">
                <a16:creationId xmlns:a16="http://schemas.microsoft.com/office/drawing/2014/main" id="{B2346AB2-3A81-482C-BACD-F49340F39FE0}"/>
              </a:ext>
            </a:extLst>
          </p:cNvPr>
          <p:cNvSpPr/>
          <p:nvPr/>
        </p:nvSpPr>
        <p:spPr>
          <a:xfrm rot="5400000">
            <a:off x="1466860" y="446030"/>
            <a:ext cx="1811814" cy="1561908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59DE7F4-F4C7-47FE-BF28-62A46CCB74A5}"/>
              </a:ext>
            </a:extLst>
          </p:cNvPr>
          <p:cNvSpPr txBox="1"/>
          <p:nvPr/>
        </p:nvSpPr>
        <p:spPr>
          <a:xfrm>
            <a:off x="2619503" y="2683669"/>
            <a:ext cx="207091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SASD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Maximo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Ecosystem</a:t>
            </a:r>
            <a:endParaRPr lang="en-I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70BE26E-2944-4570-8CB1-C46F4E18EF76}"/>
              </a:ext>
            </a:extLst>
          </p:cNvPr>
          <p:cNvSpPr txBox="1"/>
          <p:nvPr/>
        </p:nvSpPr>
        <p:spPr>
          <a:xfrm>
            <a:off x="1744343" y="869019"/>
            <a:ext cx="1256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EA646A"/>
                </a:solidFill>
              </a:rPr>
              <a:t>Maximo</a:t>
            </a:r>
          </a:p>
          <a:p>
            <a:pPr algn="ctr"/>
            <a:r>
              <a:rPr lang="en-US" sz="2400" b="1" dirty="0" smtClean="0">
                <a:solidFill>
                  <a:srgbClr val="EA646A"/>
                </a:solidFill>
              </a:rPr>
              <a:t>7.6.1.2</a:t>
            </a:r>
            <a:endParaRPr lang="en-IN" sz="2400" b="1" dirty="0">
              <a:solidFill>
                <a:srgbClr val="EA646A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A8A8ACE-5B42-4A27-BDD0-A93AA9FDB71E}"/>
              </a:ext>
            </a:extLst>
          </p:cNvPr>
          <p:cNvSpPr txBox="1"/>
          <p:nvPr/>
        </p:nvSpPr>
        <p:spPr>
          <a:xfrm>
            <a:off x="4046712" y="624038"/>
            <a:ext cx="1571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Maximo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Spatial</a:t>
            </a:r>
          </a:p>
          <a:p>
            <a:pPr algn="ctr"/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Config</a:t>
            </a:r>
            <a:endParaRPr lang="en-IN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6B4845F-6678-433C-83D6-6376E14A6A53}"/>
              </a:ext>
            </a:extLst>
          </p:cNvPr>
          <p:cNvSpPr txBox="1"/>
          <p:nvPr/>
        </p:nvSpPr>
        <p:spPr>
          <a:xfrm>
            <a:off x="5056407" y="2991445"/>
            <a:ext cx="1553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49A74C"/>
                </a:solidFill>
              </a:rPr>
              <a:t>New Technologies</a:t>
            </a:r>
            <a:endParaRPr lang="en-IN" sz="2000" b="1" dirty="0">
              <a:solidFill>
                <a:srgbClr val="49A74C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4B1EC34-B4D1-40E5-AF22-BAA5A9F83E1F}"/>
              </a:ext>
            </a:extLst>
          </p:cNvPr>
          <p:cNvSpPr txBox="1"/>
          <p:nvPr/>
        </p:nvSpPr>
        <p:spPr>
          <a:xfrm>
            <a:off x="4088470" y="5154478"/>
            <a:ext cx="1510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688B9"/>
                </a:solidFill>
              </a:rPr>
              <a:t>Integrations</a:t>
            </a:r>
          </a:p>
          <a:p>
            <a:pPr algn="ctr"/>
            <a:r>
              <a:rPr lang="en-US" sz="2000" b="1" dirty="0" smtClean="0">
                <a:solidFill>
                  <a:srgbClr val="1688B9"/>
                </a:solidFill>
              </a:rPr>
              <a:t>(13)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53B7DDB-3ABC-441B-BEA6-0E71428211B1}"/>
              </a:ext>
            </a:extLst>
          </p:cNvPr>
          <p:cNvSpPr txBox="1"/>
          <p:nvPr/>
        </p:nvSpPr>
        <p:spPr>
          <a:xfrm>
            <a:off x="1518886" y="5065535"/>
            <a:ext cx="17384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867B0"/>
                </a:solidFill>
              </a:rPr>
              <a:t>Data Synchronization</a:t>
            </a:r>
            <a:r>
              <a:rPr lang="en-IN" b="1" dirty="0" smtClean="0">
                <a:solidFill>
                  <a:srgbClr val="4867B0"/>
                </a:solidFill>
              </a:rPr>
              <a:t>/GIS</a:t>
            </a:r>
            <a:endParaRPr lang="en-US" b="1" dirty="0" smtClean="0">
              <a:solidFill>
                <a:srgbClr val="4867B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70FFF50-FF2E-472B-B390-F765FF803FCB}"/>
              </a:ext>
            </a:extLst>
          </p:cNvPr>
          <p:cNvSpPr txBox="1"/>
          <p:nvPr/>
        </p:nvSpPr>
        <p:spPr>
          <a:xfrm>
            <a:off x="509083" y="3142419"/>
            <a:ext cx="1510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8509E"/>
                </a:solidFill>
              </a:rPr>
              <a:t>Granite</a:t>
            </a:r>
            <a:endParaRPr lang="en-US" sz="2800" b="1" dirty="0">
              <a:solidFill>
                <a:srgbClr val="A850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22"/>
            <a:ext cx="9144000" cy="678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9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463" y="734094"/>
            <a:ext cx="1220724" cy="587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707521497"/>
              </p:ext>
            </p:extLst>
          </p:nvPr>
        </p:nvGraphicFramePr>
        <p:xfrm>
          <a:off x="1478187" y="734095"/>
          <a:ext cx="7326376" cy="345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57463" y="149319"/>
            <a:ext cx="2964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last 30 days</a:t>
            </a:r>
            <a:endParaRPr lang="en-US" sz="3200" dirty="0"/>
          </a:p>
        </p:txBody>
      </p:sp>
      <p:graphicFrame>
        <p:nvGraphicFramePr>
          <p:cNvPr id="10" name="Diagram 9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1006117050"/>
              </p:ext>
            </p:extLst>
          </p:nvPr>
        </p:nvGraphicFramePr>
        <p:xfrm>
          <a:off x="1478187" y="3950660"/>
          <a:ext cx="7326376" cy="26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393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463" y="734094"/>
            <a:ext cx="1220724" cy="587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2000453779"/>
              </p:ext>
            </p:extLst>
          </p:nvPr>
        </p:nvGraphicFramePr>
        <p:xfrm>
          <a:off x="1478187" y="734095"/>
          <a:ext cx="7326376" cy="345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57463" y="149319"/>
            <a:ext cx="85471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/>
              <a:t>The next 30 </a:t>
            </a:r>
            <a:r>
              <a:rPr lang="en-US" sz="2600" dirty="0"/>
              <a:t>days: Continue to build momentum!</a:t>
            </a:r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10" name="Diagram 9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3756888573"/>
              </p:ext>
            </p:extLst>
          </p:nvPr>
        </p:nvGraphicFramePr>
        <p:xfrm>
          <a:off x="1478187" y="3950660"/>
          <a:ext cx="7326376" cy="26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66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537" y="400641"/>
            <a:ext cx="4709825" cy="48768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Initiative-166 Open Risks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55" y="366249"/>
            <a:ext cx="635773" cy="556464"/>
          </a:xfr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234941"/>
              </p:ext>
            </p:extLst>
          </p:nvPr>
        </p:nvGraphicFramePr>
        <p:xfrm>
          <a:off x="379556" y="1014153"/>
          <a:ext cx="8265678" cy="5539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734">
                  <a:extLst>
                    <a:ext uri="{9D8B030D-6E8A-4147-A177-3AD203B41FA5}">
                      <a16:colId xmlns:a16="http://schemas.microsoft.com/office/drawing/2014/main" val="2490744228"/>
                    </a:ext>
                  </a:extLst>
                </a:gridCol>
                <a:gridCol w="4901718">
                  <a:extLst>
                    <a:ext uri="{9D8B030D-6E8A-4147-A177-3AD203B41FA5}">
                      <a16:colId xmlns:a16="http://schemas.microsoft.com/office/drawing/2014/main" val="2307899154"/>
                    </a:ext>
                  </a:extLst>
                </a:gridCol>
                <a:gridCol w="2755226">
                  <a:extLst>
                    <a:ext uri="{9D8B030D-6E8A-4147-A177-3AD203B41FA5}">
                      <a16:colId xmlns:a16="http://schemas.microsoft.com/office/drawing/2014/main" val="2594525518"/>
                    </a:ext>
                  </a:extLst>
                </a:gridCol>
              </a:tblGrid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90323"/>
                  </a:ext>
                </a:extLst>
              </a:tr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Physical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SQL server hardware is still back-ordered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 – ETA July 7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2022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683031"/>
                  </a:ext>
                </a:extLst>
              </a:tr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Spatial</a:t>
                      </a:r>
                      <a:r>
                        <a:rPr lang="en-US" sz="1400" baseline="0" dirty="0" smtClean="0"/>
                        <a:t> Configuration project is behind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04328"/>
                  </a:ext>
                </a:extLst>
              </a:tr>
              <a:tr h="5118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GIS DEV Application server is Windows server 2012 and has an EOL date of 10/1/2023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044581"/>
                  </a:ext>
                </a:extLst>
              </a:tr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Granite compatibility with SQL 2019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275157"/>
                  </a:ext>
                </a:extLst>
              </a:tr>
              <a:tr h="4232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DTECH SQL Support Hours - Possibly not enough available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Will be mitigated soon.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172670"/>
                  </a:ext>
                </a:extLst>
              </a:tr>
              <a:tr h="5264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IBM Extended Support contract is not in place due to a mistake by IBM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Will be mitigated soon.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6807"/>
                  </a:ext>
                </a:extLst>
              </a:tr>
              <a:tr h="3786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George Nordgreen is no longer the Product Owner for Granite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051204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3Par Storage Hard Drives will be end of life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October 31st, 2022.  No extended support is available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65559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Alletra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Storage system replacing the 3Par will not be in house until (Gene will provide ETA)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06283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Cost </a:t>
                      </a:r>
                      <a:r>
                        <a:rPr lang="en-US" sz="1400" dirty="0">
                          <a:effectLst/>
                        </a:rPr>
                        <a:t>for Maven support will increase if we do not complete this project by end of 2022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532585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enough support hours included in the contracts to complete the project.  (Maven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Starboard)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614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5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오각형 6"/>
          <p:cNvSpPr/>
          <p:nvPr/>
        </p:nvSpPr>
        <p:spPr>
          <a:xfrm>
            <a:off x="419243" y="3691266"/>
            <a:ext cx="8055896" cy="2880000"/>
          </a:xfrm>
          <a:prstGeom prst="homePlate">
            <a:avLst>
              <a:gd name="adj" fmla="val 23542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자유형 9"/>
          <p:cNvSpPr/>
          <p:nvPr/>
        </p:nvSpPr>
        <p:spPr>
          <a:xfrm>
            <a:off x="491252" y="3762228"/>
            <a:ext cx="1329658" cy="485528"/>
          </a:xfrm>
          <a:custGeom>
            <a:avLst/>
            <a:gdLst>
              <a:gd name="connsiteX0" fmla="*/ 0 w 1326871"/>
              <a:gd name="connsiteY0" fmla="*/ 0 h 420290"/>
              <a:gd name="connsiteX1" fmla="*/ 1326871 w 1326871"/>
              <a:gd name="connsiteY1" fmla="*/ 0 h 420290"/>
              <a:gd name="connsiteX2" fmla="*/ 1326871 w 1326871"/>
              <a:gd name="connsiteY2" fmla="*/ 420290 h 420290"/>
              <a:gd name="connsiteX3" fmla="*/ 0 w 1326871"/>
              <a:gd name="connsiteY3" fmla="*/ 420290 h 420290"/>
              <a:gd name="connsiteX4" fmla="*/ 0 w 1326871"/>
              <a:gd name="connsiteY4" fmla="*/ 0 h 420290"/>
              <a:gd name="connsiteX0" fmla="*/ 0 w 1326871"/>
              <a:gd name="connsiteY0" fmla="*/ 412 h 420702"/>
              <a:gd name="connsiteX1" fmla="*/ 1124840 w 1326871"/>
              <a:gd name="connsiteY1" fmla="*/ 0 h 420702"/>
              <a:gd name="connsiteX2" fmla="*/ 1326871 w 1326871"/>
              <a:gd name="connsiteY2" fmla="*/ 420702 h 420702"/>
              <a:gd name="connsiteX3" fmla="*/ 0 w 1326871"/>
              <a:gd name="connsiteY3" fmla="*/ 420702 h 420702"/>
              <a:gd name="connsiteX4" fmla="*/ 0 w 1326871"/>
              <a:gd name="connsiteY4" fmla="*/ 412 h 420702"/>
              <a:gd name="connsiteX0" fmla="*/ 0 w 1326871"/>
              <a:gd name="connsiteY0" fmla="*/ 412 h 420702"/>
              <a:gd name="connsiteX1" fmla="*/ 1119219 w 1326871"/>
              <a:gd name="connsiteY1" fmla="*/ 0 h 420702"/>
              <a:gd name="connsiteX2" fmla="*/ 1326871 w 1326871"/>
              <a:gd name="connsiteY2" fmla="*/ 420702 h 420702"/>
              <a:gd name="connsiteX3" fmla="*/ 0 w 1326871"/>
              <a:gd name="connsiteY3" fmla="*/ 420702 h 420702"/>
              <a:gd name="connsiteX4" fmla="*/ 0 w 1326871"/>
              <a:gd name="connsiteY4" fmla="*/ 412 h 420702"/>
              <a:gd name="connsiteX0" fmla="*/ 0 w 1326871"/>
              <a:gd name="connsiteY0" fmla="*/ 412 h 420702"/>
              <a:gd name="connsiteX1" fmla="*/ 1119219 w 1326871"/>
              <a:gd name="connsiteY1" fmla="*/ 0 h 420702"/>
              <a:gd name="connsiteX2" fmla="*/ 1326871 w 1326871"/>
              <a:gd name="connsiteY2" fmla="*/ 420702 h 420702"/>
              <a:gd name="connsiteX3" fmla="*/ 0 w 1326871"/>
              <a:gd name="connsiteY3" fmla="*/ 420702 h 420702"/>
              <a:gd name="connsiteX4" fmla="*/ 0 w 1326871"/>
              <a:gd name="connsiteY4" fmla="*/ 412 h 420702"/>
              <a:gd name="connsiteX0" fmla="*/ 0 w 1326871"/>
              <a:gd name="connsiteY0" fmla="*/ 412 h 420702"/>
              <a:gd name="connsiteX1" fmla="*/ 1096651 w 1326871"/>
              <a:gd name="connsiteY1" fmla="*/ 0 h 420702"/>
              <a:gd name="connsiteX2" fmla="*/ 1326871 w 1326871"/>
              <a:gd name="connsiteY2" fmla="*/ 420702 h 420702"/>
              <a:gd name="connsiteX3" fmla="*/ 0 w 1326871"/>
              <a:gd name="connsiteY3" fmla="*/ 420702 h 420702"/>
              <a:gd name="connsiteX4" fmla="*/ 0 w 1326871"/>
              <a:gd name="connsiteY4" fmla="*/ 412 h 420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871" h="420702">
                <a:moveTo>
                  <a:pt x="0" y="412"/>
                </a:moveTo>
                <a:lnTo>
                  <a:pt x="1096651" y="0"/>
                </a:lnTo>
                <a:lnTo>
                  <a:pt x="1326871" y="420702"/>
                </a:lnTo>
                <a:lnTo>
                  <a:pt x="0" y="420702"/>
                </a:lnTo>
                <a:lnTo>
                  <a:pt x="0" y="412"/>
                </a:lnTo>
                <a:close/>
              </a:path>
            </a:pathLst>
          </a:custGeom>
          <a:gradFill>
            <a:lin ang="162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5344" tIns="42672" rIns="126409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평행 사변형 10"/>
          <p:cNvSpPr/>
          <p:nvPr/>
        </p:nvSpPr>
        <p:spPr>
          <a:xfrm rot="10800000" flipV="1">
            <a:off x="1620738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평행 사변형 18"/>
          <p:cNvSpPr/>
          <p:nvPr/>
        </p:nvSpPr>
        <p:spPr>
          <a:xfrm rot="10800000" flipV="1">
            <a:off x="2645628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평행 사변형 19"/>
          <p:cNvSpPr/>
          <p:nvPr/>
        </p:nvSpPr>
        <p:spPr>
          <a:xfrm rot="10800000" flipV="1">
            <a:off x="3670518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평행 사변형 20"/>
          <p:cNvSpPr/>
          <p:nvPr/>
        </p:nvSpPr>
        <p:spPr>
          <a:xfrm rot="10800000" flipV="1">
            <a:off x="4695408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평행 사변형 21"/>
          <p:cNvSpPr/>
          <p:nvPr/>
        </p:nvSpPr>
        <p:spPr>
          <a:xfrm rot="10800000" flipV="1">
            <a:off x="5720298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평행 사변형 22"/>
          <p:cNvSpPr/>
          <p:nvPr/>
        </p:nvSpPr>
        <p:spPr>
          <a:xfrm rot="10800000" flipV="1">
            <a:off x="6745189" y="3762228"/>
            <a:ext cx="1225063" cy="485052"/>
          </a:xfrm>
          <a:prstGeom prst="parallelogram">
            <a:avLst>
              <a:gd name="adj" fmla="val 4769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74153" tIns="42672" rIns="231481" bIns="42672" numCol="1" spcCol="1270" anchor="ctr" anchorCtr="0">
            <a:noAutofit/>
          </a:bodyPr>
          <a:lstStyle/>
          <a:p>
            <a:pPr lvl="0" algn="ctr" defTabSz="7112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600" kern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직선 연결선 26"/>
          <p:cNvCxnSpPr/>
          <p:nvPr/>
        </p:nvCxnSpPr>
        <p:spPr>
          <a:xfrm rot="5400000">
            <a:off x="671272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28"/>
          <p:cNvCxnSpPr/>
          <p:nvPr/>
        </p:nvCxnSpPr>
        <p:spPr>
          <a:xfrm rot="5400000">
            <a:off x="1697160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29"/>
          <p:cNvCxnSpPr/>
          <p:nvPr/>
        </p:nvCxnSpPr>
        <p:spPr>
          <a:xfrm rot="5400000">
            <a:off x="2723048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30"/>
          <p:cNvCxnSpPr/>
          <p:nvPr/>
        </p:nvCxnSpPr>
        <p:spPr>
          <a:xfrm rot="5400000">
            <a:off x="3748936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31"/>
          <p:cNvCxnSpPr/>
          <p:nvPr/>
        </p:nvCxnSpPr>
        <p:spPr>
          <a:xfrm rot="5400000">
            <a:off x="4774824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32"/>
          <p:cNvCxnSpPr/>
          <p:nvPr/>
        </p:nvCxnSpPr>
        <p:spPr>
          <a:xfrm rot="5400000">
            <a:off x="5800710" y="5399884"/>
            <a:ext cx="2304256" cy="0"/>
          </a:xfrm>
          <a:prstGeom prst="line">
            <a:avLst/>
          </a:prstGeom>
          <a:ln w="9525">
            <a:solidFill>
              <a:schemeClr val="tx1">
                <a:alpha val="3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37"/>
          <p:cNvCxnSpPr/>
          <p:nvPr/>
        </p:nvCxnSpPr>
        <p:spPr>
          <a:xfrm>
            <a:off x="455248" y="4716473"/>
            <a:ext cx="781286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38"/>
          <p:cNvCxnSpPr/>
          <p:nvPr/>
        </p:nvCxnSpPr>
        <p:spPr>
          <a:xfrm>
            <a:off x="455248" y="5175358"/>
            <a:ext cx="7956884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39"/>
          <p:cNvCxnSpPr/>
          <p:nvPr/>
        </p:nvCxnSpPr>
        <p:spPr>
          <a:xfrm>
            <a:off x="455248" y="5634243"/>
            <a:ext cx="7740860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40"/>
          <p:cNvCxnSpPr/>
          <p:nvPr/>
        </p:nvCxnSpPr>
        <p:spPr>
          <a:xfrm>
            <a:off x="455248" y="6093128"/>
            <a:ext cx="7524836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오각형 46"/>
          <p:cNvSpPr/>
          <p:nvPr/>
        </p:nvSpPr>
        <p:spPr>
          <a:xfrm>
            <a:off x="491252" y="4283760"/>
            <a:ext cx="1332148" cy="396044"/>
          </a:xfrm>
          <a:prstGeom prst="homePlate">
            <a:avLst>
              <a:gd name="adj" fmla="val 23542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오각형 47"/>
          <p:cNvSpPr/>
          <p:nvPr/>
        </p:nvSpPr>
        <p:spPr>
          <a:xfrm>
            <a:off x="1852896" y="4742811"/>
            <a:ext cx="2022732" cy="396044"/>
          </a:xfrm>
          <a:prstGeom prst="homePlate">
            <a:avLst>
              <a:gd name="adj" fmla="val 23542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오각형 48"/>
          <p:cNvSpPr/>
          <p:nvPr/>
        </p:nvSpPr>
        <p:spPr>
          <a:xfrm>
            <a:off x="3895292" y="5201862"/>
            <a:ext cx="988448" cy="396044"/>
          </a:xfrm>
          <a:prstGeom prst="homePlate">
            <a:avLst>
              <a:gd name="adj" fmla="val 23542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오각형 49"/>
          <p:cNvSpPr/>
          <p:nvPr/>
        </p:nvSpPr>
        <p:spPr>
          <a:xfrm>
            <a:off x="4919744" y="5660913"/>
            <a:ext cx="2016224" cy="396044"/>
          </a:xfrm>
          <a:prstGeom prst="homePlate">
            <a:avLst>
              <a:gd name="adj" fmla="val 23542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오각형 50"/>
          <p:cNvSpPr/>
          <p:nvPr/>
        </p:nvSpPr>
        <p:spPr>
          <a:xfrm>
            <a:off x="6971972" y="6119964"/>
            <a:ext cx="900100" cy="396044"/>
          </a:xfrm>
          <a:prstGeom prst="homePlate">
            <a:avLst>
              <a:gd name="adj" fmla="val 23542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7108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8501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July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99894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August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41287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Sept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82680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24073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65464" y="3851712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</a:t>
            </a:r>
            <a:endParaRPr lang="ko-KR" alt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5087" y="3273728"/>
            <a:ext cx="86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Arial" pitchFamily="34" charset="0"/>
                <a:cs typeface="Arial" pitchFamily="34" charset="0"/>
              </a:rPr>
              <a:t>2022</a:t>
            </a:r>
            <a:endParaRPr lang="ko-KR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46593" y="266368"/>
            <a:ext cx="38486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Schedule?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5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0</TotalTime>
  <Words>411</Words>
  <Application>Microsoft Office PowerPoint</Application>
  <PresentationFormat>On-screen Show (4:3)</PresentationFormat>
  <Paragraphs>97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맑은 고딕</vt:lpstr>
      <vt:lpstr>Adobe Gothic Std B</vt:lpstr>
      <vt:lpstr>Arial</vt:lpstr>
      <vt:lpstr>BankGothic Md BT</vt:lpstr>
      <vt:lpstr>Calibri</vt:lpstr>
      <vt:lpstr>Calibri Light</vt:lpstr>
      <vt:lpstr>Century Schoolbook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Initiative-166 Open Risks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2020-06-01T08:55:02Z</dcterms:created>
  <dcterms:modified xsi:type="dcterms:W3CDTF">2022-05-31T17:47:29Z</dcterms:modified>
</cp:coreProperties>
</file>