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64" r:id="rId4"/>
    <p:sldId id="268" r:id="rId5"/>
    <p:sldId id="263" r:id="rId6"/>
    <p:sldId id="267" r:id="rId7"/>
    <p:sldId id="265" r:id="rId8"/>
    <p:sldId id="266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74C"/>
    <a:srgbClr val="C4D1E4"/>
    <a:srgbClr val="1688B9"/>
    <a:srgbClr val="4867B0"/>
    <a:srgbClr val="A8509E"/>
    <a:srgbClr val="DCD731"/>
    <a:srgbClr val="EA646A"/>
    <a:srgbClr val="F7941D"/>
    <a:srgbClr val="2B8A84"/>
    <a:srgbClr val="5D4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71" autoAdjust="0"/>
    <p:restoredTop sz="90000" autoAdjust="0"/>
  </p:normalViewPr>
  <p:slideViewPr>
    <p:cSldViewPr snapToGrid="0">
      <p:cViewPr varScale="1">
        <p:scale>
          <a:sx n="104" d="100"/>
          <a:sy n="104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</a:rPr>
            <a:t>Completed Spatial and Widget Development!!</a:t>
          </a:r>
          <a:endParaRPr lang="en-US" sz="2400" b="0" dirty="0">
            <a:solidFill>
              <a:schemeClr val="tx1"/>
            </a:solidFill>
          </a:endParaRPr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dirty="0" smtClean="0"/>
            <a:t>Migrated Spatial and Widget to TEST!!</a:t>
          </a:r>
          <a:endParaRPr lang="en-US" sz="240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r>
            <a:rPr lang="en-US" sz="2400" dirty="0" smtClean="0"/>
            <a:t>Maximo in PROD is 90% complete</a:t>
          </a:r>
          <a:endParaRPr lang="en-US" sz="24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 custT="1"/>
      <dgm:spPr/>
      <dgm:t>
        <a:bodyPr/>
        <a:lstStyle/>
        <a:p>
          <a:r>
            <a:rPr lang="en-US" sz="2400" dirty="0" smtClean="0"/>
            <a:t>Maximo Sandbox is </a:t>
          </a:r>
          <a:r>
            <a:rPr lang="en-US" sz="2400" dirty="0" smtClean="0"/>
            <a:t>50% </a:t>
          </a:r>
          <a:r>
            <a:rPr lang="en-US" sz="2400" dirty="0" smtClean="0"/>
            <a:t>complete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4" custLinFactNeighborX="0" custLinFactNeighborY="1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ECAF-6B4C-4C84-860E-5393EAF1B070}" type="pres">
      <dgm:prSet presAssocID="{06A09D2C-8F74-4701-9086-C436276D88E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2400" dirty="0" smtClean="0"/>
            <a:t>UAT is 85% complete</a:t>
          </a:r>
          <a:r>
            <a:rPr lang="en-US" sz="2400" baseline="0" dirty="0" smtClean="0"/>
            <a:t>.  Effort was delayed by Starboard.  </a:t>
          </a:r>
          <a:r>
            <a:rPr lang="en-US" sz="2400" baseline="0" dirty="0" smtClean="0"/>
            <a:t>Only minor defects were found.</a:t>
          </a:r>
          <a:endParaRPr lang="en-US" sz="240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2400" b="0" dirty="0" smtClean="0"/>
            <a:t>GIS PROD environment is 10% complete</a:t>
          </a:r>
          <a:endParaRPr lang="en-US" sz="2400" b="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r>
            <a:rPr lang="en-US" sz="2000" dirty="0" smtClean="0"/>
            <a:t>Physical TEST SQL Cluster is </a:t>
          </a:r>
          <a:r>
            <a:rPr lang="en-US" sz="2000" dirty="0" smtClean="0"/>
            <a:t>95% complete.  ETA is 11/04/22</a:t>
          </a:r>
          <a:endParaRPr lang="en-US" sz="20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2000" b="0" dirty="0" smtClean="0"/>
            <a:t>County 311 Integration development is complete and has been validated in DEV.  </a:t>
          </a:r>
          <a:endParaRPr lang="en-US" sz="2000" b="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2400" b="0" dirty="0" smtClean="0"/>
            <a:t>County 311 Integration migrated to TEST and is in UAT</a:t>
          </a:r>
          <a:endParaRPr lang="en-US" sz="2400" b="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>
        <a:noFill/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Physical PROD SQL Cluster is 50% complete</a:t>
          </a:r>
          <a:endParaRPr lang="en-US" sz="2000" dirty="0">
            <a:solidFill>
              <a:schemeClr val="tx1"/>
            </a:solidFill>
          </a:endParaRPr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 custT="1"/>
      <dgm:spPr>
        <a:noFill/>
      </dgm:spPr>
      <dgm:t>
        <a:bodyPr/>
        <a:lstStyle/>
        <a:p>
          <a:r>
            <a:rPr lang="en-US" sz="2000" dirty="0" smtClean="0"/>
            <a:t>Started to develop cut over plan</a:t>
          </a:r>
          <a:endParaRPr lang="en-US" sz="2000" dirty="0"/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4" custLinFactNeighborX="2085" custLinFactNeighborY="-1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ECAF-6B4C-4C84-860E-5393EAF1B070}" type="pres">
      <dgm:prSet presAssocID="{06A09D2C-8F74-4701-9086-C436276D88E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1900" dirty="0" smtClean="0"/>
            <a:t>Started documenting the difference between current production and the new version of Maximo</a:t>
          </a:r>
          <a:endParaRPr lang="en-US" sz="190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1900" dirty="0" smtClean="0"/>
            <a:t>UAT Team has started to develop the training plan.  Currently engaged with Training Dept.</a:t>
          </a:r>
          <a:endParaRPr lang="en-US" sz="190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endParaRPr lang="en-US" sz="19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0" dirty="0" smtClean="0"/>
            <a:t>Prep and migrate over to the physical TEST SQL cluster</a:t>
          </a:r>
          <a:endParaRPr lang="en-US" sz="2400" b="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0" dirty="0" smtClean="0"/>
            <a:t>100% validate TEST environment on physical hardware.</a:t>
          </a:r>
          <a:endParaRPr lang="en-US" sz="2400" b="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Prep </a:t>
          </a:r>
          <a:r>
            <a:rPr lang="en-US" sz="2400" dirty="0" smtClean="0">
              <a:solidFill>
                <a:srgbClr val="FF0000"/>
              </a:solidFill>
            </a:rPr>
            <a:t>for load test #2 – full system </a:t>
          </a:r>
          <a:r>
            <a:rPr lang="en-US" sz="2400" dirty="0" smtClean="0">
              <a:solidFill>
                <a:srgbClr val="FF0000"/>
              </a:solidFill>
            </a:rPr>
            <a:t>(must pass)</a:t>
          </a:r>
          <a:endParaRPr lang="en-US" sz="2400" dirty="0">
            <a:solidFill>
              <a:srgbClr val="FF0000"/>
            </a:solidFill>
          </a:endParaRPr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 custT="1"/>
      <dgm:spPr/>
      <dgm:t>
        <a:bodyPr/>
        <a:lstStyle/>
        <a:p>
          <a:r>
            <a:rPr lang="en-US" sz="2400" b="0" dirty="0" smtClean="0"/>
            <a:t>Setup and Configure PROD physical SQL cluster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4" custLinFactNeighborX="0" custLinFactNeighborY="-5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ECAF-6B4C-4C84-860E-5393EAF1B070}" type="pres">
      <dgm:prSet presAssocID="{06A09D2C-8F74-4701-9086-C436276D88E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2400" dirty="0" smtClean="0"/>
            <a:t>Migrate </a:t>
          </a:r>
          <a:r>
            <a:rPr lang="en-US" sz="2400" dirty="0" smtClean="0"/>
            <a:t>PROD environment </a:t>
          </a:r>
          <a:r>
            <a:rPr lang="en-US" sz="2400" dirty="0" smtClean="0"/>
            <a:t>to physical SQL cluster</a:t>
          </a:r>
          <a:endParaRPr lang="en-US" sz="240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2400" dirty="0" smtClean="0"/>
            <a:t>Start smoke test </a:t>
          </a:r>
          <a:r>
            <a:rPr lang="en-US" sz="2400" dirty="0" smtClean="0"/>
            <a:t>PROD on physical SQL cluster</a:t>
          </a:r>
          <a:endParaRPr lang="en-US" sz="240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r>
            <a:rPr lang="en-US" sz="2400" dirty="0" smtClean="0"/>
            <a:t>Fine tune cut over plan</a:t>
          </a:r>
          <a:endParaRPr lang="en-US" sz="24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3" custLinFactNeighborY="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6491" y="147638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42959"/>
        <a:ext cx="683626" cy="292983"/>
      </dsp:txXfrm>
    </dsp:sp>
    <dsp:sp modelId="{B095CD4D-9CCC-4F4E-9A50-2CA2F3C16DF6}">
      <dsp:nvSpPr>
        <dsp:cNvPr id="0" name=""/>
        <dsp:cNvSpPr/>
      </dsp:nvSpPr>
      <dsp:spPr>
        <a:xfrm rot="5400000">
          <a:off x="3687603" y="-3002829"/>
          <a:ext cx="634796" cy="6642749"/>
        </a:xfrm>
        <a:prstGeom prst="round2SameRect">
          <a:avLst/>
        </a:prstGeom>
        <a:solidFill>
          <a:srgbClr val="FFFF00">
            <a:alpha val="90000"/>
          </a:srgb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>
              <a:solidFill>
                <a:schemeClr val="tx1"/>
              </a:solidFill>
            </a:rPr>
            <a:t>Completed Spatial and Widget Development!!</a:t>
          </a:r>
          <a:endParaRPr lang="en-US" sz="2400" b="0" kern="1200" dirty="0">
            <a:solidFill>
              <a:schemeClr val="tx1"/>
            </a:solidFill>
          </a:endParaRPr>
        </a:p>
      </dsp:txBody>
      <dsp:txXfrm rot="-5400000">
        <a:off x="683627" y="32135"/>
        <a:ext cx="6611761" cy="572820"/>
      </dsp:txXfrm>
    </dsp:sp>
    <dsp:sp modelId="{D806A500-7A9D-48CB-8ACF-3FB924316CC8}">
      <dsp:nvSpPr>
        <dsp:cNvPr id="0" name=""/>
        <dsp:cNvSpPr/>
      </dsp:nvSpPr>
      <dsp:spPr>
        <a:xfrm rot="5400000">
          <a:off x="-146491" y="972803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168124"/>
        <a:ext cx="683626" cy="292983"/>
      </dsp:txXfrm>
    </dsp:sp>
    <dsp:sp modelId="{EEC2DC9F-BABA-482B-BB50-56BA60CE0775}">
      <dsp:nvSpPr>
        <dsp:cNvPr id="0" name=""/>
        <dsp:cNvSpPr/>
      </dsp:nvSpPr>
      <dsp:spPr>
        <a:xfrm rot="5400000">
          <a:off x="3687603" y="-2167723"/>
          <a:ext cx="634796" cy="6642749"/>
        </a:xfrm>
        <a:prstGeom prst="round2SameRect">
          <a:avLst/>
        </a:prstGeom>
        <a:solidFill>
          <a:srgbClr val="FFFF00">
            <a:alpha val="90000"/>
          </a:srgb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Migrated Spatial and Widget to TEST!!</a:t>
          </a:r>
          <a:endParaRPr lang="en-US" sz="2400" kern="1200" dirty="0"/>
        </a:p>
      </dsp:txBody>
      <dsp:txXfrm rot="-5400000">
        <a:off x="683627" y="867241"/>
        <a:ext cx="6611761" cy="572820"/>
      </dsp:txXfrm>
    </dsp:sp>
    <dsp:sp modelId="{51D09EBD-A0B1-44C6-A954-4CE0E3ED2349}">
      <dsp:nvSpPr>
        <dsp:cNvPr id="0" name=""/>
        <dsp:cNvSpPr/>
      </dsp:nvSpPr>
      <dsp:spPr>
        <a:xfrm rot="5400000">
          <a:off x="-146491" y="1797968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993289"/>
        <a:ext cx="683626" cy="292983"/>
      </dsp:txXfrm>
    </dsp:sp>
    <dsp:sp modelId="{B255AD5C-1560-401E-9DDC-0C93633BC2C7}">
      <dsp:nvSpPr>
        <dsp:cNvPr id="0" name=""/>
        <dsp:cNvSpPr/>
      </dsp:nvSpPr>
      <dsp:spPr>
        <a:xfrm rot="5400000">
          <a:off x="3687603" y="-1352499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Maximo in PROD is 90% complete</a:t>
          </a:r>
          <a:endParaRPr lang="en-US" sz="2400" kern="1200" dirty="0"/>
        </a:p>
      </dsp:txBody>
      <dsp:txXfrm rot="-5400000">
        <a:off x="683627" y="1682465"/>
        <a:ext cx="6611761" cy="572820"/>
      </dsp:txXfrm>
    </dsp:sp>
    <dsp:sp modelId="{6282058B-4FED-45DB-BF5D-24F5B25FEAEE}">
      <dsp:nvSpPr>
        <dsp:cNvPr id="0" name=""/>
        <dsp:cNvSpPr/>
      </dsp:nvSpPr>
      <dsp:spPr>
        <a:xfrm rot="5400000">
          <a:off x="-146491" y="2623133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18454"/>
        <a:ext cx="683626" cy="292983"/>
      </dsp:txXfrm>
    </dsp:sp>
    <dsp:sp modelId="{1770ECAF-6B4C-4C84-860E-5393EAF1B070}">
      <dsp:nvSpPr>
        <dsp:cNvPr id="0" name=""/>
        <dsp:cNvSpPr/>
      </dsp:nvSpPr>
      <dsp:spPr>
        <a:xfrm rot="5400000">
          <a:off x="3687603" y="-527333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Maximo Sandbox is </a:t>
          </a:r>
          <a:r>
            <a:rPr lang="en-US" sz="2400" kern="1200" dirty="0" smtClean="0"/>
            <a:t>50% </a:t>
          </a:r>
          <a:r>
            <a:rPr lang="en-US" sz="2400" kern="1200" dirty="0" smtClean="0"/>
            <a:t>complete</a:t>
          </a:r>
          <a:endParaRPr lang="en-US" sz="2400" kern="1200" dirty="0"/>
        </a:p>
      </dsp:txBody>
      <dsp:txXfrm rot="-5400000">
        <a:off x="683627" y="2507631"/>
        <a:ext cx="6611761" cy="572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53253" y="155604"/>
          <a:ext cx="1021692" cy="715184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359942"/>
        <a:ext cx="715184" cy="306508"/>
      </dsp:txXfrm>
    </dsp:sp>
    <dsp:sp modelId="{B095CD4D-9CCC-4F4E-9A50-2CA2F3C16DF6}">
      <dsp:nvSpPr>
        <dsp:cNvPr id="0" name=""/>
        <dsp:cNvSpPr/>
      </dsp:nvSpPr>
      <dsp:spPr>
        <a:xfrm rot="5400000">
          <a:off x="3688730" y="-2971195"/>
          <a:ext cx="664099" cy="6611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UAT is 85% complete</a:t>
          </a:r>
          <a:r>
            <a:rPr lang="en-US" sz="2400" kern="1200" baseline="0" dirty="0" smtClean="0"/>
            <a:t>.  Effort was delayed by Starboard.  </a:t>
          </a:r>
          <a:r>
            <a:rPr lang="en-US" sz="2400" kern="1200" baseline="0" dirty="0" smtClean="0"/>
            <a:t>Only minor defects were found.</a:t>
          </a:r>
          <a:endParaRPr lang="en-US" sz="2400" kern="1200" dirty="0"/>
        </a:p>
      </dsp:txBody>
      <dsp:txXfrm rot="-5400000">
        <a:off x="715185" y="34769"/>
        <a:ext cx="6578772" cy="599261"/>
      </dsp:txXfrm>
    </dsp:sp>
    <dsp:sp modelId="{D806A500-7A9D-48CB-8ACF-3FB924316CC8}">
      <dsp:nvSpPr>
        <dsp:cNvPr id="0" name=""/>
        <dsp:cNvSpPr/>
      </dsp:nvSpPr>
      <dsp:spPr>
        <a:xfrm rot="5400000">
          <a:off x="-153253" y="971386"/>
          <a:ext cx="1021692" cy="715184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175724"/>
        <a:ext cx="715184" cy="306508"/>
      </dsp:txXfrm>
    </dsp:sp>
    <dsp:sp modelId="{EEC2DC9F-BABA-482B-BB50-56BA60CE0775}">
      <dsp:nvSpPr>
        <dsp:cNvPr id="0" name=""/>
        <dsp:cNvSpPr/>
      </dsp:nvSpPr>
      <dsp:spPr>
        <a:xfrm rot="5400000">
          <a:off x="3688730" y="-2155412"/>
          <a:ext cx="664099" cy="6611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GIS PROD environment is 10% complete</a:t>
          </a:r>
          <a:endParaRPr lang="en-US" sz="2400" b="0" kern="1200" dirty="0"/>
        </a:p>
      </dsp:txBody>
      <dsp:txXfrm rot="-5400000">
        <a:off x="715185" y="850552"/>
        <a:ext cx="6578772" cy="599261"/>
      </dsp:txXfrm>
    </dsp:sp>
    <dsp:sp modelId="{51D09EBD-A0B1-44C6-A954-4CE0E3ED2349}">
      <dsp:nvSpPr>
        <dsp:cNvPr id="0" name=""/>
        <dsp:cNvSpPr/>
      </dsp:nvSpPr>
      <dsp:spPr>
        <a:xfrm rot="5400000">
          <a:off x="-153253" y="1787168"/>
          <a:ext cx="1021692" cy="715184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991506"/>
        <a:ext cx="715184" cy="306508"/>
      </dsp:txXfrm>
    </dsp:sp>
    <dsp:sp modelId="{B255AD5C-1560-401E-9DDC-0C93633BC2C7}">
      <dsp:nvSpPr>
        <dsp:cNvPr id="0" name=""/>
        <dsp:cNvSpPr/>
      </dsp:nvSpPr>
      <dsp:spPr>
        <a:xfrm rot="5400000">
          <a:off x="3688730" y="-1339630"/>
          <a:ext cx="664099" cy="6611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Physical TEST SQL Cluster is </a:t>
          </a:r>
          <a:r>
            <a:rPr lang="en-US" sz="2000" kern="1200" dirty="0" smtClean="0"/>
            <a:t>95% complete.  ETA is 11/04/22</a:t>
          </a:r>
          <a:endParaRPr lang="en-US" sz="2000" kern="1200" dirty="0"/>
        </a:p>
      </dsp:txBody>
      <dsp:txXfrm rot="-5400000">
        <a:off x="715185" y="1666334"/>
        <a:ext cx="6578772" cy="599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6348" y="149180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44312"/>
        <a:ext cx="682959" cy="292697"/>
      </dsp:txXfrm>
    </dsp:sp>
    <dsp:sp modelId="{B095CD4D-9CCC-4F4E-9A50-2CA2F3C16DF6}">
      <dsp:nvSpPr>
        <dsp:cNvPr id="0" name=""/>
        <dsp:cNvSpPr/>
      </dsp:nvSpPr>
      <dsp:spPr>
        <a:xfrm rot="5400000">
          <a:off x="3687579" y="-3001787"/>
          <a:ext cx="634176" cy="66434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County 311 Integration development is complete and has been validated in DEV.  </a:t>
          </a:r>
          <a:endParaRPr lang="en-US" sz="2000" b="0" kern="1200" dirty="0"/>
        </a:p>
      </dsp:txBody>
      <dsp:txXfrm rot="-5400000">
        <a:off x="682959" y="33791"/>
        <a:ext cx="6612458" cy="572260"/>
      </dsp:txXfrm>
    </dsp:sp>
    <dsp:sp modelId="{D806A500-7A9D-48CB-8ACF-3FB924316CC8}">
      <dsp:nvSpPr>
        <dsp:cNvPr id="0" name=""/>
        <dsp:cNvSpPr/>
      </dsp:nvSpPr>
      <dsp:spPr>
        <a:xfrm rot="5400000">
          <a:off x="-146348" y="973540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168672"/>
        <a:ext cx="682959" cy="292697"/>
      </dsp:txXfrm>
    </dsp:sp>
    <dsp:sp modelId="{EEC2DC9F-BABA-482B-BB50-56BA60CE0775}">
      <dsp:nvSpPr>
        <dsp:cNvPr id="0" name=""/>
        <dsp:cNvSpPr/>
      </dsp:nvSpPr>
      <dsp:spPr>
        <a:xfrm rot="5400000">
          <a:off x="3687579" y="-2177428"/>
          <a:ext cx="634176" cy="66434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County 311 Integration migrated to TEST and is in UAT</a:t>
          </a:r>
          <a:endParaRPr lang="en-US" sz="2400" b="0" kern="1200" dirty="0"/>
        </a:p>
      </dsp:txBody>
      <dsp:txXfrm rot="-5400000">
        <a:off x="682959" y="858150"/>
        <a:ext cx="6612458" cy="572260"/>
      </dsp:txXfrm>
    </dsp:sp>
    <dsp:sp modelId="{51D09EBD-A0B1-44C6-A954-4CE0E3ED2349}">
      <dsp:nvSpPr>
        <dsp:cNvPr id="0" name=""/>
        <dsp:cNvSpPr/>
      </dsp:nvSpPr>
      <dsp:spPr>
        <a:xfrm rot="5400000">
          <a:off x="-146348" y="1797899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993031"/>
        <a:ext cx="682959" cy="292697"/>
      </dsp:txXfrm>
    </dsp:sp>
    <dsp:sp modelId="{B255AD5C-1560-401E-9DDC-0C93633BC2C7}">
      <dsp:nvSpPr>
        <dsp:cNvPr id="0" name=""/>
        <dsp:cNvSpPr/>
      </dsp:nvSpPr>
      <dsp:spPr>
        <a:xfrm rot="5400000">
          <a:off x="3687579" y="-1362308"/>
          <a:ext cx="634176" cy="6643416"/>
        </a:xfrm>
        <a:prstGeom prst="round2SameRect">
          <a:avLst/>
        </a:prstGeom>
        <a:noFill/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Physical PROD SQL Cluster is 50% complete</a:t>
          </a:r>
          <a:endParaRPr lang="en-US" sz="2000" kern="1200" dirty="0">
            <a:solidFill>
              <a:schemeClr val="tx1"/>
            </a:solidFill>
          </a:endParaRPr>
        </a:p>
      </dsp:txBody>
      <dsp:txXfrm rot="-5400000">
        <a:off x="682959" y="1673270"/>
        <a:ext cx="6612458" cy="572260"/>
      </dsp:txXfrm>
    </dsp:sp>
    <dsp:sp modelId="{6282058B-4FED-45DB-BF5D-24F5B25FEAEE}">
      <dsp:nvSpPr>
        <dsp:cNvPr id="0" name=""/>
        <dsp:cNvSpPr/>
      </dsp:nvSpPr>
      <dsp:spPr>
        <a:xfrm rot="5400000">
          <a:off x="-146348" y="2622258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17390"/>
        <a:ext cx="682959" cy="292697"/>
      </dsp:txXfrm>
    </dsp:sp>
    <dsp:sp modelId="{1770ECAF-6B4C-4C84-860E-5393EAF1B070}">
      <dsp:nvSpPr>
        <dsp:cNvPr id="0" name=""/>
        <dsp:cNvSpPr/>
      </dsp:nvSpPr>
      <dsp:spPr>
        <a:xfrm rot="5400000">
          <a:off x="3687579" y="-528709"/>
          <a:ext cx="634176" cy="6643416"/>
        </a:xfrm>
        <a:prstGeom prst="round2SameRect">
          <a:avLst/>
        </a:pr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Started to develop cut over plan</a:t>
          </a:r>
          <a:endParaRPr lang="en-US" sz="2000" kern="1200" dirty="0"/>
        </a:p>
      </dsp:txBody>
      <dsp:txXfrm rot="-5400000">
        <a:off x="682959" y="2506869"/>
        <a:ext cx="6612458" cy="572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53403" y="154457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358996"/>
        <a:ext cx="715883" cy="306807"/>
      </dsp:txXfrm>
    </dsp:sp>
    <dsp:sp modelId="{B095CD4D-9CCC-4F4E-9A50-2CA2F3C16DF6}">
      <dsp:nvSpPr>
        <dsp:cNvPr id="0" name=""/>
        <dsp:cNvSpPr/>
      </dsp:nvSpPr>
      <dsp:spPr>
        <a:xfrm rot="5400000">
          <a:off x="3688755" y="-2971817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Started documenting the difference between current production and the new version of Maximo</a:t>
          </a:r>
          <a:endParaRPr lang="en-US" sz="1900" kern="1200" dirty="0"/>
        </a:p>
      </dsp:txBody>
      <dsp:txXfrm rot="-5400000">
        <a:off x="715884" y="33504"/>
        <a:ext cx="6578042" cy="599849"/>
      </dsp:txXfrm>
    </dsp:sp>
    <dsp:sp modelId="{D806A500-7A9D-48CB-8ACF-3FB924316CC8}">
      <dsp:nvSpPr>
        <dsp:cNvPr id="0" name=""/>
        <dsp:cNvSpPr/>
      </dsp:nvSpPr>
      <dsp:spPr>
        <a:xfrm rot="5400000">
          <a:off x="-153403" y="971037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175576"/>
        <a:ext cx="715883" cy="306807"/>
      </dsp:txXfrm>
    </dsp:sp>
    <dsp:sp modelId="{EEC2DC9F-BABA-482B-BB50-56BA60CE0775}">
      <dsp:nvSpPr>
        <dsp:cNvPr id="0" name=""/>
        <dsp:cNvSpPr/>
      </dsp:nvSpPr>
      <dsp:spPr>
        <a:xfrm rot="5400000">
          <a:off x="3688755" y="-2155238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UAT Team has started to develop the training plan.  Currently engaged with Training Dept.</a:t>
          </a:r>
          <a:endParaRPr lang="en-US" sz="1900" kern="1200" dirty="0"/>
        </a:p>
      </dsp:txBody>
      <dsp:txXfrm rot="-5400000">
        <a:off x="715884" y="850083"/>
        <a:ext cx="6578042" cy="599849"/>
      </dsp:txXfrm>
    </dsp:sp>
    <dsp:sp modelId="{51D09EBD-A0B1-44C6-A954-4CE0E3ED2349}">
      <dsp:nvSpPr>
        <dsp:cNvPr id="0" name=""/>
        <dsp:cNvSpPr/>
      </dsp:nvSpPr>
      <dsp:spPr>
        <a:xfrm rot="5400000">
          <a:off x="-153403" y="1787616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992155"/>
        <a:ext cx="715883" cy="306807"/>
      </dsp:txXfrm>
    </dsp:sp>
    <dsp:sp modelId="{B255AD5C-1560-401E-9DDC-0C93633BC2C7}">
      <dsp:nvSpPr>
        <dsp:cNvPr id="0" name=""/>
        <dsp:cNvSpPr/>
      </dsp:nvSpPr>
      <dsp:spPr>
        <a:xfrm rot="5400000">
          <a:off x="3688755" y="-1338658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 rot="-5400000">
        <a:off x="715884" y="1666663"/>
        <a:ext cx="6578042" cy="5998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6348" y="149180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44312"/>
        <a:ext cx="682959" cy="292697"/>
      </dsp:txXfrm>
    </dsp:sp>
    <dsp:sp modelId="{B095CD4D-9CCC-4F4E-9A50-2CA2F3C16DF6}">
      <dsp:nvSpPr>
        <dsp:cNvPr id="0" name=""/>
        <dsp:cNvSpPr/>
      </dsp:nvSpPr>
      <dsp:spPr>
        <a:xfrm rot="5400000">
          <a:off x="3687579" y="-3001787"/>
          <a:ext cx="634176" cy="6643416"/>
        </a:xfrm>
        <a:prstGeom prst="round2SameRect">
          <a:avLst/>
        </a:prstGeom>
        <a:solidFill>
          <a:srgbClr val="FFFF00">
            <a:alpha val="90000"/>
          </a:srgb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Prep and migrate over to the physical TEST SQL cluster</a:t>
          </a:r>
          <a:endParaRPr lang="en-US" sz="2400" b="0" kern="1200" dirty="0"/>
        </a:p>
      </dsp:txBody>
      <dsp:txXfrm rot="-5400000">
        <a:off x="682959" y="33791"/>
        <a:ext cx="6612458" cy="572260"/>
      </dsp:txXfrm>
    </dsp:sp>
    <dsp:sp modelId="{D806A500-7A9D-48CB-8ACF-3FB924316CC8}">
      <dsp:nvSpPr>
        <dsp:cNvPr id="0" name=""/>
        <dsp:cNvSpPr/>
      </dsp:nvSpPr>
      <dsp:spPr>
        <a:xfrm rot="5400000">
          <a:off x="-146348" y="973540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168672"/>
        <a:ext cx="682959" cy="292697"/>
      </dsp:txXfrm>
    </dsp:sp>
    <dsp:sp modelId="{EEC2DC9F-BABA-482B-BB50-56BA60CE0775}">
      <dsp:nvSpPr>
        <dsp:cNvPr id="0" name=""/>
        <dsp:cNvSpPr/>
      </dsp:nvSpPr>
      <dsp:spPr>
        <a:xfrm rot="5400000">
          <a:off x="3687579" y="-2177428"/>
          <a:ext cx="634176" cy="6643416"/>
        </a:xfrm>
        <a:prstGeom prst="round2SameRect">
          <a:avLst/>
        </a:prstGeom>
        <a:solidFill>
          <a:srgbClr val="FFFF00">
            <a:alpha val="90000"/>
          </a:srgb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100% validate TEST environment on physical hardware.</a:t>
          </a:r>
          <a:endParaRPr lang="en-US" sz="2400" b="0" kern="1200" dirty="0"/>
        </a:p>
      </dsp:txBody>
      <dsp:txXfrm rot="-5400000">
        <a:off x="682959" y="858150"/>
        <a:ext cx="6612458" cy="572260"/>
      </dsp:txXfrm>
    </dsp:sp>
    <dsp:sp modelId="{51D09EBD-A0B1-44C6-A954-4CE0E3ED2349}">
      <dsp:nvSpPr>
        <dsp:cNvPr id="0" name=""/>
        <dsp:cNvSpPr/>
      </dsp:nvSpPr>
      <dsp:spPr>
        <a:xfrm rot="5400000">
          <a:off x="-146348" y="1797899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993031"/>
        <a:ext cx="682959" cy="292697"/>
      </dsp:txXfrm>
    </dsp:sp>
    <dsp:sp modelId="{B255AD5C-1560-401E-9DDC-0C93633BC2C7}">
      <dsp:nvSpPr>
        <dsp:cNvPr id="0" name=""/>
        <dsp:cNvSpPr/>
      </dsp:nvSpPr>
      <dsp:spPr>
        <a:xfrm rot="5400000">
          <a:off x="3687579" y="-1390643"/>
          <a:ext cx="634176" cy="6643416"/>
        </a:xfrm>
        <a:prstGeom prst="round2SameRect">
          <a:avLst/>
        </a:prstGeom>
        <a:solidFill>
          <a:srgbClr val="FFFF00">
            <a:alpha val="90000"/>
          </a:srgb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Prep </a:t>
          </a:r>
          <a:r>
            <a:rPr lang="en-US" sz="2400" kern="1200" dirty="0" smtClean="0">
              <a:solidFill>
                <a:srgbClr val="FF0000"/>
              </a:solidFill>
            </a:rPr>
            <a:t>for load test #2 – full system </a:t>
          </a:r>
          <a:r>
            <a:rPr lang="en-US" sz="2400" kern="1200" dirty="0" smtClean="0">
              <a:solidFill>
                <a:srgbClr val="FF0000"/>
              </a:solidFill>
            </a:rPr>
            <a:t>(must pass)</a:t>
          </a:r>
          <a:endParaRPr lang="en-US" sz="2400" kern="1200" dirty="0">
            <a:solidFill>
              <a:srgbClr val="FF0000"/>
            </a:solidFill>
          </a:endParaRPr>
        </a:p>
      </dsp:txBody>
      <dsp:txXfrm rot="-5400000">
        <a:off x="682959" y="1644935"/>
        <a:ext cx="6612458" cy="572260"/>
      </dsp:txXfrm>
    </dsp:sp>
    <dsp:sp modelId="{6282058B-4FED-45DB-BF5D-24F5B25FEAEE}">
      <dsp:nvSpPr>
        <dsp:cNvPr id="0" name=""/>
        <dsp:cNvSpPr/>
      </dsp:nvSpPr>
      <dsp:spPr>
        <a:xfrm rot="5400000">
          <a:off x="-146348" y="2622258"/>
          <a:ext cx="975656" cy="682959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17390"/>
        <a:ext cx="682959" cy="292697"/>
      </dsp:txXfrm>
    </dsp:sp>
    <dsp:sp modelId="{1770ECAF-6B4C-4C84-860E-5393EAF1B070}">
      <dsp:nvSpPr>
        <dsp:cNvPr id="0" name=""/>
        <dsp:cNvSpPr/>
      </dsp:nvSpPr>
      <dsp:spPr>
        <a:xfrm rot="5400000">
          <a:off x="3687579" y="-528709"/>
          <a:ext cx="634176" cy="66434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Setup and Configure PROD physical SQL cluster</a:t>
          </a:r>
          <a:endParaRPr lang="en-US" sz="2400" kern="1200" dirty="0"/>
        </a:p>
      </dsp:txBody>
      <dsp:txXfrm rot="-5400000">
        <a:off x="682959" y="2506869"/>
        <a:ext cx="6612458" cy="5722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53253" y="155604"/>
          <a:ext cx="1021692" cy="715184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359942"/>
        <a:ext cx="715184" cy="306508"/>
      </dsp:txXfrm>
    </dsp:sp>
    <dsp:sp modelId="{B095CD4D-9CCC-4F4E-9A50-2CA2F3C16DF6}">
      <dsp:nvSpPr>
        <dsp:cNvPr id="0" name=""/>
        <dsp:cNvSpPr/>
      </dsp:nvSpPr>
      <dsp:spPr>
        <a:xfrm rot="5400000">
          <a:off x="3688730" y="-2971195"/>
          <a:ext cx="664099" cy="6611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Migrate </a:t>
          </a:r>
          <a:r>
            <a:rPr lang="en-US" sz="2400" kern="1200" dirty="0" smtClean="0"/>
            <a:t>PROD environment </a:t>
          </a:r>
          <a:r>
            <a:rPr lang="en-US" sz="2400" kern="1200" dirty="0" smtClean="0"/>
            <a:t>to physical SQL cluster</a:t>
          </a:r>
          <a:endParaRPr lang="en-US" sz="2400" kern="1200" dirty="0"/>
        </a:p>
      </dsp:txBody>
      <dsp:txXfrm rot="-5400000">
        <a:off x="715185" y="34769"/>
        <a:ext cx="6578772" cy="599261"/>
      </dsp:txXfrm>
    </dsp:sp>
    <dsp:sp modelId="{D806A500-7A9D-48CB-8ACF-3FB924316CC8}">
      <dsp:nvSpPr>
        <dsp:cNvPr id="0" name=""/>
        <dsp:cNvSpPr/>
      </dsp:nvSpPr>
      <dsp:spPr>
        <a:xfrm rot="5400000">
          <a:off x="-153253" y="971386"/>
          <a:ext cx="1021692" cy="715184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175724"/>
        <a:ext cx="715184" cy="306508"/>
      </dsp:txXfrm>
    </dsp:sp>
    <dsp:sp modelId="{EEC2DC9F-BABA-482B-BB50-56BA60CE0775}">
      <dsp:nvSpPr>
        <dsp:cNvPr id="0" name=""/>
        <dsp:cNvSpPr/>
      </dsp:nvSpPr>
      <dsp:spPr>
        <a:xfrm rot="5400000">
          <a:off x="3688730" y="-2121264"/>
          <a:ext cx="664099" cy="6611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Start smoke test </a:t>
          </a:r>
          <a:r>
            <a:rPr lang="en-US" sz="2400" kern="1200" dirty="0" smtClean="0"/>
            <a:t>PROD on physical SQL cluster</a:t>
          </a:r>
          <a:endParaRPr lang="en-US" sz="2400" kern="1200" dirty="0"/>
        </a:p>
      </dsp:txBody>
      <dsp:txXfrm rot="-5400000">
        <a:off x="715185" y="884700"/>
        <a:ext cx="6578772" cy="599261"/>
      </dsp:txXfrm>
    </dsp:sp>
    <dsp:sp modelId="{51D09EBD-A0B1-44C6-A954-4CE0E3ED2349}">
      <dsp:nvSpPr>
        <dsp:cNvPr id="0" name=""/>
        <dsp:cNvSpPr/>
      </dsp:nvSpPr>
      <dsp:spPr>
        <a:xfrm rot="5400000">
          <a:off x="-153253" y="1787168"/>
          <a:ext cx="1021692" cy="715184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991506"/>
        <a:ext cx="715184" cy="306508"/>
      </dsp:txXfrm>
    </dsp:sp>
    <dsp:sp modelId="{B255AD5C-1560-401E-9DDC-0C93633BC2C7}">
      <dsp:nvSpPr>
        <dsp:cNvPr id="0" name=""/>
        <dsp:cNvSpPr/>
      </dsp:nvSpPr>
      <dsp:spPr>
        <a:xfrm rot="5400000">
          <a:off x="3688730" y="-1339630"/>
          <a:ext cx="664099" cy="6611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Fine tune cut over plan</a:t>
          </a:r>
          <a:endParaRPr lang="en-US" sz="2400" kern="1200" dirty="0"/>
        </a:p>
      </dsp:txBody>
      <dsp:txXfrm rot="-5400000">
        <a:off x="715185" y="1666334"/>
        <a:ext cx="6578772" cy="599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73F4A-B9FD-4BBC-9275-D3BBBFEF0334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C029-F252-49B4-9155-A90C9408CB7D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840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682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276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316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396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83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54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75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985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684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624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64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431D-F45A-4464-BF8E-4B3916686B9E}" type="datetimeFigureOut">
              <a:rPr lang="en-IN" smtClean="0"/>
              <a:t>01-11-2022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59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810"/>
            <a:ext cx="9144000" cy="6543190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227012" y="1381990"/>
            <a:ext cx="8689976" cy="4094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solidFill>
                  <a:srgbClr val="1688B9"/>
                </a:solidFill>
                <a:latin typeface="Century Schoolbook" panose="02040604050505020304" pitchFamily="18" charset="0"/>
              </a:rPr>
              <a:t>SASD Maximo Ecosystem Upgrade</a:t>
            </a:r>
          </a:p>
          <a:p>
            <a:pPr algn="ctr"/>
            <a:r>
              <a:rPr lang="en-US" sz="5400" dirty="0" smtClean="0">
                <a:solidFill>
                  <a:srgbClr val="1688B9"/>
                </a:solidFill>
                <a:latin typeface="Century Schoolbook" panose="02040604050505020304" pitchFamily="18" charset="0"/>
              </a:rPr>
              <a:t>Initiative – 166</a:t>
            </a:r>
          </a:p>
          <a:p>
            <a:pPr algn="ctr"/>
            <a:endParaRPr lang="en-US" sz="5400" dirty="0">
              <a:solidFill>
                <a:srgbClr val="1688B9"/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en-US" sz="3200" dirty="0" smtClean="0">
                <a:solidFill>
                  <a:srgbClr val="1688B9"/>
                </a:solidFill>
                <a:latin typeface="Century Schoolbook" panose="02040604050505020304" pitchFamily="18" charset="0"/>
              </a:rPr>
              <a:t>11/02/2022 Status Meeting</a:t>
            </a:r>
            <a:endParaRPr lang="en-US" sz="3200" dirty="0">
              <a:solidFill>
                <a:srgbClr val="1688B9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3EE81631-A756-4121-9562-8EA9733C8F11}"/>
              </a:ext>
            </a:extLst>
          </p:cNvPr>
          <p:cNvSpPr txBox="1">
            <a:spLocks/>
          </p:cNvSpPr>
          <p:nvPr/>
        </p:nvSpPr>
        <p:spPr>
          <a:xfrm>
            <a:off x="381373" y="369652"/>
            <a:ext cx="8368363" cy="44685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kern="1200" baseline="0">
                <a:solidFill>
                  <a:schemeClr val="bg1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chemeClr val="accent1"/>
                </a:solidFill>
                <a:latin typeface="Roboto"/>
              </a:rPr>
              <a:t>Agenda</a:t>
            </a:r>
            <a:r>
              <a:rPr lang="en-US" b="1" dirty="0">
                <a:solidFill>
                  <a:schemeClr val="accent1"/>
                </a:solidFill>
                <a:latin typeface="Roboto"/>
              </a:rPr>
              <a:t> </a:t>
            </a:r>
            <a:endParaRPr lang="en-US" dirty="0">
              <a:solidFill>
                <a:schemeClr val="accent1"/>
              </a:solidFill>
              <a:latin typeface="Roboto"/>
            </a:endParaRP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BE4056C4-C6AC-4CC3-8117-D31ABF5DE72E}"/>
              </a:ext>
            </a:extLst>
          </p:cNvPr>
          <p:cNvSpPr txBox="1">
            <a:spLocks/>
          </p:cNvSpPr>
          <p:nvPr/>
        </p:nvSpPr>
        <p:spPr>
          <a:xfrm>
            <a:off x="358637" y="244917"/>
            <a:ext cx="8368363" cy="409459"/>
          </a:xfrm>
          <a:prstGeom prst="rect">
            <a:avLst/>
          </a:prstGeom>
        </p:spPr>
        <p:txBody>
          <a:bodyPr lIns="0" tIns="0" rIns="0" bIns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262626">
                  <a:lumMod val="75000"/>
                  <a:lumOff val="25000"/>
                </a:srgbClr>
              </a:solidFill>
              <a:latin typeface="Roboto"/>
            </a:endParaRPr>
          </a:p>
        </p:txBody>
      </p:sp>
      <p:sp>
        <p:nvSpPr>
          <p:cNvPr id="24" name="Inhaltsplatzhalter 4">
            <a:extLst>
              <a:ext uri="{FF2B5EF4-FFF2-40B4-BE49-F238E27FC236}">
                <a16:creationId xmlns:a16="http://schemas.microsoft.com/office/drawing/2014/main" id="{52C4BE5B-65FF-4286-BBE9-F05EF29829CB}"/>
              </a:ext>
            </a:extLst>
          </p:cNvPr>
          <p:cNvSpPr txBox="1">
            <a:spLocks/>
          </p:cNvSpPr>
          <p:nvPr/>
        </p:nvSpPr>
        <p:spPr>
          <a:xfrm>
            <a:off x="989949" y="1271641"/>
            <a:ext cx="1522515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Last </a:t>
            </a: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47 </a:t>
            </a:r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days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Inhaltsplatzhalter 4">
            <a:extLst>
              <a:ext uri="{FF2B5EF4-FFF2-40B4-BE49-F238E27FC236}">
                <a16:creationId xmlns:a16="http://schemas.microsoft.com/office/drawing/2014/main" id="{9247289B-F1CE-436F-B5D5-61BD9BF1F713}"/>
              </a:ext>
            </a:extLst>
          </p:cNvPr>
          <p:cNvSpPr txBox="1">
            <a:spLocks/>
          </p:cNvSpPr>
          <p:nvPr/>
        </p:nvSpPr>
        <p:spPr>
          <a:xfrm>
            <a:off x="983967" y="2123334"/>
            <a:ext cx="320627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 the remainder of 2022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Inhaltsplatzhalter 4">
            <a:extLst>
              <a:ext uri="{FF2B5EF4-FFF2-40B4-BE49-F238E27FC236}">
                <a16:creationId xmlns:a16="http://schemas.microsoft.com/office/drawing/2014/main" id="{D92A6878-296D-4677-A21E-E84C172D51BD}"/>
              </a:ext>
            </a:extLst>
          </p:cNvPr>
          <p:cNvSpPr txBox="1">
            <a:spLocks/>
          </p:cNvSpPr>
          <p:nvPr/>
        </p:nvSpPr>
        <p:spPr>
          <a:xfrm>
            <a:off x="983967" y="3888907"/>
            <a:ext cx="4188397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Risk and Possible Blockers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7753D9-612C-491F-A63A-449842C9653D}"/>
              </a:ext>
            </a:extLst>
          </p:cNvPr>
          <p:cNvSpPr/>
          <p:nvPr/>
        </p:nvSpPr>
        <p:spPr>
          <a:xfrm flipH="1">
            <a:off x="376292" y="1182228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8E414AD-5CE8-4A12-8940-731B79A13399}"/>
              </a:ext>
            </a:extLst>
          </p:cNvPr>
          <p:cNvSpPr/>
          <p:nvPr/>
        </p:nvSpPr>
        <p:spPr>
          <a:xfrm flipH="1">
            <a:off x="376292" y="4619159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5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4FACC96-EB52-4F85-B994-6551E77C3F2E}"/>
              </a:ext>
            </a:extLst>
          </p:cNvPr>
          <p:cNvSpPr/>
          <p:nvPr/>
        </p:nvSpPr>
        <p:spPr>
          <a:xfrm flipH="1">
            <a:off x="376292" y="2054650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86FD0A-3048-4951-874D-BE4774C6D6D4}"/>
              </a:ext>
            </a:extLst>
          </p:cNvPr>
          <p:cNvSpPr/>
          <p:nvPr/>
        </p:nvSpPr>
        <p:spPr>
          <a:xfrm flipH="1">
            <a:off x="376292" y="2927072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86B0551-B14A-4604-8D56-87590B81AFA5}"/>
              </a:ext>
            </a:extLst>
          </p:cNvPr>
          <p:cNvSpPr/>
          <p:nvPr/>
        </p:nvSpPr>
        <p:spPr>
          <a:xfrm flipH="1">
            <a:off x="376292" y="3799493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4</a:t>
            </a:r>
          </a:p>
        </p:txBody>
      </p:sp>
      <p:sp>
        <p:nvSpPr>
          <p:cNvPr id="41" name="Inhaltsplatzhalter 4">
            <a:extLst>
              <a:ext uri="{FF2B5EF4-FFF2-40B4-BE49-F238E27FC236}">
                <a16:creationId xmlns:a16="http://schemas.microsoft.com/office/drawing/2014/main" id="{46C2478C-31C7-461B-A148-AFA74522AE99}"/>
              </a:ext>
            </a:extLst>
          </p:cNvPr>
          <p:cNvSpPr txBox="1">
            <a:spLocks/>
          </p:cNvSpPr>
          <p:nvPr/>
        </p:nvSpPr>
        <p:spPr>
          <a:xfrm>
            <a:off x="989949" y="5534337"/>
            <a:ext cx="591023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Q&amp;A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8E414AD-5CE8-4A12-8940-731B79A13399}"/>
              </a:ext>
            </a:extLst>
          </p:cNvPr>
          <p:cNvSpPr/>
          <p:nvPr/>
        </p:nvSpPr>
        <p:spPr>
          <a:xfrm flipH="1">
            <a:off x="376292" y="5438825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 smtClean="0">
                <a:solidFill>
                  <a:srgbClr val="FFFFFF"/>
                </a:solidFill>
                <a:latin typeface="Roboto"/>
              </a:rPr>
              <a:t>6</a:t>
            </a:r>
            <a:endParaRPr lang="en-US" sz="2000" b="1" kern="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6650" y="2926132"/>
            <a:ext cx="1976823" cy="4334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Mitigated Risks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26650" y="4679561"/>
            <a:ext cx="6263290" cy="433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Schedule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2" grpId="0" animBg="1"/>
      <p:bldP spid="33" grpId="0" animBg="1"/>
      <p:bldP spid="34" grpId="0" animBg="1"/>
      <p:bldP spid="36" grpId="0" animBg="1"/>
      <p:bldP spid="38" grpId="0" animBg="1"/>
      <p:bldP spid="41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463" y="734094"/>
            <a:ext cx="1220724" cy="5874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Diagram 4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2878988617"/>
              </p:ext>
            </p:extLst>
          </p:nvPr>
        </p:nvGraphicFramePr>
        <p:xfrm>
          <a:off x="1478187" y="734095"/>
          <a:ext cx="7326376" cy="345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57463" y="149319"/>
            <a:ext cx="85471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The last 47 days:</a:t>
            </a:r>
            <a:endParaRPr lang="en-US" sz="3200" dirty="0"/>
          </a:p>
        </p:txBody>
      </p:sp>
      <p:graphicFrame>
        <p:nvGraphicFramePr>
          <p:cNvPr id="10" name="Diagram 9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2019254810"/>
              </p:ext>
            </p:extLst>
          </p:nvPr>
        </p:nvGraphicFramePr>
        <p:xfrm>
          <a:off x="1478187" y="3950660"/>
          <a:ext cx="7326376" cy="26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666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7463" y="734094"/>
            <a:ext cx="1220724" cy="5874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Diagram 8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3243243120"/>
              </p:ext>
            </p:extLst>
          </p:nvPr>
        </p:nvGraphicFramePr>
        <p:xfrm>
          <a:off x="1478187" y="734095"/>
          <a:ext cx="7326376" cy="345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257463" y="149319"/>
            <a:ext cx="8425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last 47 days (continued) </a:t>
            </a:r>
            <a:endParaRPr lang="en-US" sz="3200" dirty="0"/>
          </a:p>
        </p:txBody>
      </p:sp>
      <p:graphicFrame>
        <p:nvGraphicFramePr>
          <p:cNvPr id="11" name="Diagram 10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1193666255"/>
              </p:ext>
            </p:extLst>
          </p:nvPr>
        </p:nvGraphicFramePr>
        <p:xfrm>
          <a:off x="1478187" y="3950660"/>
          <a:ext cx="7326376" cy="26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9628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463" y="734094"/>
            <a:ext cx="1220724" cy="5874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Diagram 4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1082662666"/>
              </p:ext>
            </p:extLst>
          </p:nvPr>
        </p:nvGraphicFramePr>
        <p:xfrm>
          <a:off x="1478187" y="734095"/>
          <a:ext cx="7326376" cy="345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57463" y="149319"/>
            <a:ext cx="8425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For the rest of 2022</a:t>
            </a:r>
            <a:endParaRPr lang="en-US" sz="3200" dirty="0"/>
          </a:p>
        </p:txBody>
      </p:sp>
      <p:graphicFrame>
        <p:nvGraphicFramePr>
          <p:cNvPr id="10" name="Diagram 9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3735633782"/>
              </p:ext>
            </p:extLst>
          </p:nvPr>
        </p:nvGraphicFramePr>
        <p:xfrm>
          <a:off x="1478187" y="3950660"/>
          <a:ext cx="7326376" cy="26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93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17757"/>
              </p:ext>
            </p:extLst>
          </p:nvPr>
        </p:nvGraphicFramePr>
        <p:xfrm>
          <a:off x="428050" y="1224492"/>
          <a:ext cx="8265678" cy="2925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734">
                  <a:extLst>
                    <a:ext uri="{9D8B030D-6E8A-4147-A177-3AD203B41FA5}">
                      <a16:colId xmlns:a16="http://schemas.microsoft.com/office/drawing/2014/main" val="3673816322"/>
                    </a:ext>
                  </a:extLst>
                </a:gridCol>
                <a:gridCol w="3560331">
                  <a:extLst>
                    <a:ext uri="{9D8B030D-6E8A-4147-A177-3AD203B41FA5}">
                      <a16:colId xmlns:a16="http://schemas.microsoft.com/office/drawing/2014/main" val="1010215170"/>
                    </a:ext>
                  </a:extLst>
                </a:gridCol>
                <a:gridCol w="4096613">
                  <a:extLst>
                    <a:ext uri="{9D8B030D-6E8A-4147-A177-3AD203B41FA5}">
                      <a16:colId xmlns:a16="http://schemas.microsoft.com/office/drawing/2014/main" val="3312657912"/>
                    </a:ext>
                  </a:extLst>
                </a:gridCol>
              </a:tblGrid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93516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SQL server hardware is still back-ordered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Hardware arrived unexpectedly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on 9/22/2022, a month earlier than any ETA given.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996773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Cost </a:t>
                      </a:r>
                      <a:r>
                        <a:rPr lang="en-US" sz="1400" dirty="0">
                          <a:effectLst/>
                        </a:rPr>
                        <a:t>for Maven support will increase if we do not complete this project by end of 2022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Confirmed with Maven that the increase will $5.00 per hour.  Contract language allows for a 5% increase as long as total $ amount is within original contract.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007147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/>
                        <a:t>Weather App data source in current production will be end of life before we can move to production with the new Maximo.</a:t>
                      </a:r>
                      <a:endParaRPr lang="en-US" sz="1400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API has been implemented</a:t>
                      </a:r>
                      <a:r>
                        <a:rPr lang="en-US" sz="1400" baseline="0" dirty="0" smtClean="0"/>
                        <a:t> in the current production.  There will not be an interruption in service.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29987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/>
                        <a:t>Project resources being idle</a:t>
                      </a:r>
                      <a:endParaRPr lang="en-US" sz="1400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Hardware came in a</a:t>
                      </a:r>
                      <a:r>
                        <a:rPr lang="en-US" sz="1400" baseline="0" dirty="0" smtClean="0"/>
                        <a:t> month before we anticipated so there will not be a lull in work.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51301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69057" y="531319"/>
            <a:ext cx="76367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1688B9"/>
                </a:solidFill>
              </a:rPr>
              <a:t>Risks mitigated since last status meeting</a:t>
            </a:r>
            <a:endParaRPr lang="en-US" sz="3200" dirty="0">
              <a:solidFill>
                <a:srgbClr val="1688B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50" y="319328"/>
            <a:ext cx="741007" cy="7967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50" y="4371582"/>
            <a:ext cx="4012972" cy="22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0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63" y="338011"/>
            <a:ext cx="8039463" cy="48768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Initiative-166 Open Risks and Possible 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lockers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646632"/>
              </p:ext>
            </p:extLst>
          </p:nvPr>
        </p:nvGraphicFramePr>
        <p:xfrm>
          <a:off x="379556" y="1014153"/>
          <a:ext cx="8265678" cy="1889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734">
                  <a:extLst>
                    <a:ext uri="{9D8B030D-6E8A-4147-A177-3AD203B41FA5}">
                      <a16:colId xmlns:a16="http://schemas.microsoft.com/office/drawing/2014/main" val="2490744228"/>
                    </a:ext>
                  </a:extLst>
                </a:gridCol>
                <a:gridCol w="4901718">
                  <a:extLst>
                    <a:ext uri="{9D8B030D-6E8A-4147-A177-3AD203B41FA5}">
                      <a16:colId xmlns:a16="http://schemas.microsoft.com/office/drawing/2014/main" val="2307899154"/>
                    </a:ext>
                  </a:extLst>
                </a:gridCol>
                <a:gridCol w="2755226">
                  <a:extLst>
                    <a:ext uri="{9D8B030D-6E8A-4147-A177-3AD203B41FA5}">
                      <a16:colId xmlns:a16="http://schemas.microsoft.com/office/drawing/2014/main" val="2594525518"/>
                    </a:ext>
                  </a:extLst>
                </a:gridCol>
              </a:tblGrid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90323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/>
                        <a:t>Not enough support hours included in the contracts to complete the project.</a:t>
                      </a:r>
                      <a:endParaRPr lang="en-US" sz="1400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Continuing</a:t>
                      </a:r>
                      <a:r>
                        <a:rPr lang="en-US" sz="1400" baseline="0" dirty="0" smtClean="0"/>
                        <a:t> to monitor this resource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221420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/>
                        <a:t>Due to delays with moving to PROD, we may run into the need to apply security patches to Maximo.</a:t>
                      </a:r>
                      <a:endParaRPr lang="en-US" sz="1400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This would require additional work to validate the patch in DEV and TEST.  Depending on the patch, we may have to do some UAT again.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02711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56" y="4395394"/>
            <a:ext cx="18288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9556" y="3158837"/>
            <a:ext cx="1929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Multiple members of Don Keene system testers might be out due to Covid-19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58" y="3158837"/>
            <a:ext cx="5976776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79556" y="172364"/>
            <a:ext cx="8265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Schedule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49311"/>
              </p:ext>
            </p:extLst>
          </p:nvPr>
        </p:nvGraphicFramePr>
        <p:xfrm>
          <a:off x="379556" y="695584"/>
          <a:ext cx="8265678" cy="600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1271">
                  <a:extLst>
                    <a:ext uri="{9D8B030D-6E8A-4147-A177-3AD203B41FA5}">
                      <a16:colId xmlns:a16="http://schemas.microsoft.com/office/drawing/2014/main" val="2490744228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val="2307899154"/>
                    </a:ext>
                  </a:extLst>
                </a:gridCol>
                <a:gridCol w="1129618">
                  <a:extLst>
                    <a:ext uri="{9D8B030D-6E8A-4147-A177-3AD203B41FA5}">
                      <a16:colId xmlns:a16="http://schemas.microsoft.com/office/drawing/2014/main" val="2594525518"/>
                    </a:ext>
                  </a:extLst>
                </a:gridCol>
              </a:tblGrid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Milestone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Completion Target Date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190323"/>
                  </a:ext>
                </a:extLst>
              </a:tr>
              <a:tr h="4748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Migrate TEST environment to TEST Physical SQL Cluster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4D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11/18/2022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4D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683031"/>
                  </a:ext>
                </a:extLst>
              </a:tr>
              <a:tr h="47798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Validate TEST environment on TEST Physical Cluster is 100% the way we want it.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Smoke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Test and repeat some UAT as needed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Prep for Load Test #2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Continue to build out PROD on VM SQL Cluster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1/6/2022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604328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Load Test #2 on Physical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TEST SQL Cluster – This is a showstopper if we do not pass.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01/11/2023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32585"/>
                  </a:ext>
                </a:extLst>
              </a:tr>
              <a:tr h="45043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Migrate from PROD</a:t>
                      </a:r>
                      <a:r>
                        <a:rPr lang="en-US" sz="1400" baseline="0" dirty="0" smtClean="0"/>
                        <a:t> to Physical PROD SQL Cluster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01/20/2023</a:t>
                      </a:r>
                      <a:endParaRPr lang="en-US" sz="1400" dirty="0"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614843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Smoke Test</a:t>
                      </a:r>
                      <a:r>
                        <a:rPr lang="en-US" sz="1400" baseline="0" dirty="0" smtClean="0"/>
                        <a:t> entire system in PROD and Prep for Dress Rehearsal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dirty="0" smtClean="0">
                          <a:effectLst/>
                        </a:rPr>
                        <a:t>01/27/2023</a:t>
                      </a:r>
                      <a:endParaRPr lang="en-US" sz="1400" b="0" dirty="0"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93784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Dress</a:t>
                      </a:r>
                      <a:r>
                        <a:rPr lang="en-US" sz="1400" baseline="0" dirty="0" smtClean="0"/>
                        <a:t> Rehearsal of Cut Over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dirty="0" smtClean="0">
                          <a:effectLst/>
                        </a:rPr>
                        <a:t>01/30/2023</a:t>
                      </a:r>
                      <a:r>
                        <a:rPr lang="en-US" sz="1400" b="0" baseline="0" dirty="0" smtClean="0">
                          <a:effectLst/>
                        </a:rPr>
                        <a:t> to 02/02/2023</a:t>
                      </a:r>
                      <a:endParaRPr lang="en-US" sz="1400" b="0" dirty="0"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30481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Training</a:t>
                      </a:r>
                      <a:r>
                        <a:rPr lang="en-US" sz="1400" baseline="0" dirty="0" smtClean="0"/>
                        <a:t> of field crews and any system/functionality changes that will impact the user base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dirty="0" smtClean="0">
                          <a:effectLst/>
                        </a:rPr>
                        <a:t>02/06/2023 t</a:t>
                      </a:r>
                      <a:r>
                        <a:rPr lang="en-US" sz="1400" b="0" baseline="0" dirty="0" smtClean="0">
                          <a:effectLst/>
                        </a:rPr>
                        <a:t>o 02/17/2023</a:t>
                      </a:r>
                      <a:endParaRPr lang="en-US" sz="1400" b="0" dirty="0"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43461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Go</a:t>
                      </a:r>
                      <a:r>
                        <a:rPr lang="en-US" sz="1400" baseline="0" dirty="0" smtClean="0"/>
                        <a:t> Live Cut Over Weekend (if we have a GO from the business)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dirty="0" smtClean="0">
                          <a:effectLst/>
                        </a:rPr>
                        <a:t>02/23/2023</a:t>
                      </a:r>
                      <a:r>
                        <a:rPr lang="en-US" sz="1400" b="0" baseline="0" dirty="0" smtClean="0">
                          <a:effectLst/>
                        </a:rPr>
                        <a:t> to 02/27/2023</a:t>
                      </a:r>
                      <a:endParaRPr lang="en-US" sz="1400" b="0" dirty="0"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680949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30</a:t>
                      </a:r>
                      <a:r>
                        <a:rPr lang="en-US" sz="1400" baseline="0" dirty="0" smtClean="0"/>
                        <a:t> day warranty post implementation support/clean up work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dirty="0" smtClean="0">
                          <a:effectLst/>
                        </a:rPr>
                        <a:t>02/27/2023 to 04/01/2023</a:t>
                      </a:r>
                      <a:endParaRPr lang="en-US" sz="1400" b="0" dirty="0">
                        <a:effectLst/>
                      </a:endParaRPr>
                    </a:p>
                  </a:txBody>
                  <a:tcPr marL="95250" marR="95250" marT="66675" marB="666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rgbClr val="49A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1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25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885" y="998671"/>
            <a:ext cx="84550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/>
              <a:t>Business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Underground Facility Claims module in Maximo </a:t>
            </a:r>
          </a:p>
          <a:p>
            <a:pPr lvl="0"/>
            <a:r>
              <a:rPr lang="en-US" sz="2200" b="1" dirty="0"/>
              <a:t>Information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ArcGIS Field Maps for Insect Mitigation implementation and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ArcGIS Pro integration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CMMS Evaluation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Enterprise/Portal final implementation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Hiring GIS Analyst I/II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Migration from ArcPad to StudioGo final implementation</a:t>
            </a:r>
          </a:p>
          <a:p>
            <a:pPr lvl="0"/>
            <a:r>
              <a:rPr lang="en-US" sz="2200" b="1" dirty="0"/>
              <a:t>Pipeline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Granite upgrade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Evaluation of the Max_report list (currently 1,400 reports)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Several Change Advisory Committee (CAT) items implementation related to new tools to improve work efficiency and additional functionality in Maximo, impacting SASD across the board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6060" y="413896"/>
            <a:ext cx="578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SASD Projects and Efforts on Hold</a:t>
            </a:r>
          </a:p>
        </p:txBody>
      </p:sp>
    </p:spTree>
    <p:extLst>
      <p:ext uri="{BB962C8B-B14F-4D97-AF65-F5344CB8AC3E}">
        <p14:creationId xmlns:p14="http://schemas.microsoft.com/office/powerpoint/2010/main" val="274801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0</TotalTime>
  <Words>715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Century Schoolbook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Initiative-166 Open Risks and Possible Blockers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2020-06-01T08:55:02Z</dcterms:created>
  <dcterms:modified xsi:type="dcterms:W3CDTF">2022-11-01T23:02:54Z</dcterms:modified>
</cp:coreProperties>
</file>